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3"/>
    <p:sldMasterId id="214748371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Lato Light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LatoLigh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Light-italic.fntdata"/><Relationship Id="rId14" Type="http://schemas.openxmlformats.org/officeDocument/2006/relationships/slide" Target="slides/slide9.xml"/><Relationship Id="rId36" Type="http://schemas.openxmlformats.org/officeDocument/2006/relationships/font" Target="fonts/LatoLight-bold.fntdata"/><Relationship Id="rId17" Type="http://schemas.openxmlformats.org/officeDocument/2006/relationships/slide" Target="slides/slide12.xml"/><Relationship Id="rId39" Type="http://schemas.openxmlformats.org/officeDocument/2006/relationships/font" Target="fonts/LatoBlack-bold.fntdata"/><Relationship Id="rId16" Type="http://schemas.openxmlformats.org/officeDocument/2006/relationships/slide" Target="slides/slide11.xml"/><Relationship Id="rId38" Type="http://schemas.openxmlformats.org/officeDocument/2006/relationships/font" Target="fonts/Lato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59cea59e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59cea59e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47062cac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47062cac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Published Ports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Ports need to be Exposed before they can be accessed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Will depend on the network mode your container is running 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File Sharing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 shared volumes - read and write from files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 considerate of file locking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Message queues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Fifo basic queues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Work Queues (Fifo with many workers)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Publish Subscribe : sending messages to many workers at once,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Many design patterns and whole talks have been dedicated to this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	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479fca3d7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0479fca3d7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Base image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Ports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Volumes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r>
              <a:rPr lang="en"/>
              <a:t> Compose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 your app environment - so it can be used anywhere, and each time is repeatable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 the services which make up your app -&gt; Run in isolation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Dependencies</a:t>
            </a:r>
            <a:r>
              <a:rPr lang="en"/>
              <a:t> between these services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479fca3d7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479fca3d7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3d81bc8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3d81bc8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3d81bc8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33d81bc8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3d81bc8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33d81bc8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3d81bc8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33d81bc8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351fbf7df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351fbf7df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3d81bc8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3d81bc8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33d81bc8d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33d81bc8d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12b7dfd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12b7dfd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33d81bc8d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33d81bc8d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51fbf7df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51fbf7df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351fbf7df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351fbf7df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46157e1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46157e1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51dce4dd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51dce4dd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212b7dfd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212b7dfd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1af1c3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01af1c3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Virtualization : creating a virtual version of computer hardware, storage devices, and network resources to host guest operating systems.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Uses HyperVisor (typically in hardware)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- works on top of host operating system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Manages host resources directly and passes through to containers where required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Abstraction is why </a:t>
            </a:r>
            <a:r>
              <a:rPr lang="en"/>
              <a:t>you can’t have different operating systems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f92df40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f92df40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Virtualization : creating a virtual version of computer hardware, storage devices, and network resources to host guest operating systems.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Uses HyperVisor (typically in hardware)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Docker - works on top of host operating system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Manages host resources directly and passes through to containers where required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This Abstraction is why you can’t have different operating systems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CANNOT run windows containers on Linux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you CAN run Linux containers on Windows using the windows subsystem for Linux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definitely want to run Linux containers </a:t>
            </a:r>
            <a:r>
              <a:rPr lang="en"/>
              <a:t>because</a:t>
            </a:r>
            <a:r>
              <a:rPr lang="en"/>
              <a:t> they’re a LOT smaller than windows containers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NanoServer has brought the size of windows container sizes down MUCH smaller (approx 6-800 MB) and closer in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c55de4efd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c55de4efd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20d3a6d8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20d3a6d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5050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Cross-cutting concerns - affect the whole application </a:t>
            </a:r>
            <a:endParaRPr sz="1200">
              <a:solidFill>
                <a:srgbClr val="05050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05050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logging, </a:t>
            </a:r>
            <a:endParaRPr sz="1200">
              <a:solidFill>
                <a:srgbClr val="05050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05050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handling caching, </a:t>
            </a:r>
            <a:endParaRPr sz="1200">
              <a:solidFill>
                <a:srgbClr val="05050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05050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performance monitoring. </a:t>
            </a:r>
            <a:endParaRPr sz="1200">
              <a:solidFill>
                <a:srgbClr val="05050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1200"/>
              <a:buFont typeface="Lato"/>
              <a:buChar char="-"/>
            </a:pPr>
            <a:r>
              <a:t/>
            </a:r>
            <a:endParaRPr sz="1200">
              <a:solidFill>
                <a:srgbClr val="050505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50505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a monolithic application, this area of functionality concerns only one application so it is easier to handle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1af1c34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1af1c34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Application is broken into smaller pieces - the size is dependant on what you need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Single Responsibility is really important! Not just with docker but with software generally.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Clean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Easily Testable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Self documenting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Loosely coupled =&gt; Can swap out services for different implementations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36b33f3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36b33f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Shared between containers : So you can share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Data sources (eg Json files)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Configuration information : Shared secrets, configuration etc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Moved between hosts : For upgrades, or through managed services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47062cac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47062cac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Bridge </a:t>
            </a:r>
            <a:r>
              <a:rPr lang="en">
                <a:solidFill>
                  <a:schemeClr val="dk1"/>
                </a:solidFill>
              </a:rPr>
              <a:t>: Default. Bridge networks are usually used when your applications run in standalone containers that need to communicate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Default - All containers can see all other containers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But containers can ONLY access each other by IP address!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User Defined (Diagram)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Host : </a:t>
            </a:r>
            <a:r>
              <a:rPr lang="en">
                <a:solidFill>
                  <a:schemeClr val="dk1"/>
                </a:solidFill>
              </a:rPr>
              <a:t> Use the host machine networking directly. Only works on Linux, not Docker Desktop for windows or mac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Overlay : </a:t>
            </a:r>
            <a:r>
              <a:rPr lang="en">
                <a:solidFill>
                  <a:schemeClr val="dk1"/>
                </a:solidFill>
              </a:rPr>
              <a:t>multi-host network communication - between hosts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Others 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Macvlan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IPvlan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55.png"/><Relationship Id="rId4" Type="http://schemas.openxmlformats.org/officeDocument/2006/relationships/image" Target="../media/image15.png"/><Relationship Id="rId5" Type="http://schemas.openxmlformats.org/officeDocument/2006/relationships/image" Target="../media/image39.png"/><Relationship Id="rId6" Type="http://schemas.openxmlformats.org/officeDocument/2006/relationships/image" Target="../media/image2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6233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itleOnly">
  <p:cSld name="TITLE_ONLY">
    <p:bg>
      <p:bgPr>
        <a:solidFill>
          <a:srgbClr val="16233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 b="9474" l="13876" r="17086" t="2029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4">
    <p:bg>
      <p:bgPr>
        <a:solidFill>
          <a:srgbClr val="16233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88000"/>
          </a:blip>
          <a:srcRect b="6662" l="-3112" r="13682" t="3908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">
    <p:bg>
      <p:bgPr>
        <a:solidFill>
          <a:srgbClr val="F9F7F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b="9474" l="13876" r="17086" t="2029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">
    <p:bg>
      <p:bgPr>
        <a:solidFill>
          <a:srgbClr val="F9F7F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2">
              <a:alphaModFix/>
            </a:blip>
            <a:srcRect b="27964" l="0" r="0" t="0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 rotWithShape="1">
            <a:blip r:embed="rId3">
              <a:alphaModFix/>
            </a:blip>
            <a:srcRect b="0" l="49034" r="0" t="0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4">
              <a:alphaModFix amt="92000"/>
            </a:blip>
            <a:srcRect b="-6282" l="0" r="11956" t="63457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5">
              <a:alphaModFix/>
            </a:blip>
            <a:srcRect b="24704" l="55516" r="-313" t="567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_1">
    <p:bg>
      <p:bgPr>
        <a:solidFill>
          <a:srgbClr val="F9F7F4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/>
            </a:blip>
            <a:srcRect b="0" l="9958" r="0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3">
              <a:alphaModFix/>
            </a:blip>
            <a:srcRect b="5451" l="0" r="0" t="4587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5"/>
            <p:cNvPicPr preferRelativeResize="0"/>
            <p:nvPr/>
          </p:nvPicPr>
          <p:blipFill rotWithShape="1">
            <a:blip r:embed="rId4">
              <a:alphaModFix/>
            </a:blip>
            <a:srcRect b="59533" l="0" r="44159" t="0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 rotWithShape="1">
            <a:blip r:embed="rId5">
              <a:alphaModFix/>
            </a:blip>
            <a:srcRect b="0" l="63965" r="0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5"/>
            <p:cNvPicPr preferRelativeResize="0"/>
            <p:nvPr/>
          </p:nvPicPr>
          <p:blipFill rotWithShape="1">
            <a:blip r:embed="rId6">
              <a:alphaModFix amt="92000"/>
            </a:blip>
            <a:srcRect b="-12419" l="25669" r="47261" t="69594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_1_1">
    <p:bg>
      <p:bgPr>
        <a:solidFill>
          <a:srgbClr val="F9F7F4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 amt="80000"/>
          </a:blip>
          <a:srcRect b="-12767" l="-16612" r="33549" t="-8709"/>
          <a:stretch/>
        </p:blipFill>
        <p:spPr>
          <a:xfrm rot="5400000">
            <a:off x="4854788" y="2130638"/>
            <a:ext cx="2476500" cy="36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 amt="85000"/>
          </a:blip>
          <a:srcRect b="0" l="63842" r="3954" t="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 amt="85000"/>
          </a:blip>
          <a:srcRect b="18318" l="0" r="0" t="48002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 amt="85000"/>
          </a:blip>
          <a:srcRect b="4113" l="6639" r="41694" t="-12081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2">
    <p:bg>
      <p:bgPr>
        <a:solidFill>
          <a:srgbClr val="162335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1">
    <p:bg>
      <p:bgPr>
        <a:solidFill>
          <a:srgbClr val="F9F7F4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b="1" sz="26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1_1">
    <p:bg>
      <p:bgPr>
        <a:solidFill>
          <a:srgbClr val="FF8A89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937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937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937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937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937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937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937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937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b="1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">
  <p:cSld name="TITLE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3" name="Google Shape;13;p3"/>
            <p:cNvPicPr preferRelativeResize="0"/>
            <p:nvPr/>
          </p:nvPicPr>
          <p:blipFill rotWithShape="1">
            <a:blip r:embed="rId2">
              <a:alphaModFix/>
            </a:blip>
            <a:srcRect b="27964" l="0" r="0" t="0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3"/>
            <p:cNvPicPr preferRelativeResize="0"/>
            <p:nvPr/>
          </p:nvPicPr>
          <p:blipFill rotWithShape="1">
            <a:blip r:embed="rId3">
              <a:alphaModFix/>
            </a:blip>
            <a:srcRect b="0" l="49034" r="0" t="0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4">
              <a:alphaModFix amt="92000"/>
            </a:blip>
            <a:srcRect b="-6282" l="0" r="11956" t="63457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"/>
            <p:cNvPicPr preferRelativeResize="0"/>
            <p:nvPr/>
          </p:nvPicPr>
          <p:blipFill rotWithShape="1">
            <a:blip r:embed="rId5">
              <a:alphaModFix/>
            </a:blip>
            <a:srcRect b="24704" l="55516" r="-313" t="567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20;p3"/>
          <p:cNvSpPr txBox="1"/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b="1" sz="4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6">
            <a:alphaModFix/>
          </a:blip>
          <a:srcRect b="-4065" l="-10" r="10" t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" name="Google Shape;15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Image">
  <p:cSld name="SECTION_TITLE_AND_DESCRIPTION_1">
    <p:bg>
      <p:bgPr>
        <a:solidFill>
          <a:srgbClr val="F9F7F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5000"/>
          </a:blip>
          <a:srcRect b="4113" l="-12084" r="60418" t="-12081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 amt="80000"/>
          </a:blip>
          <a:srcRect b="0" l="0" r="44413" t="0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 amt="85000"/>
          </a:blip>
          <a:srcRect b="0" l="70057" r="-2260" t="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 amt="85000"/>
          </a:blip>
          <a:srcRect b="0" l="0" r="0"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Image 2">
  <p:cSld name="SECTION_TITLE_AND_DESCRIPTION_1_3">
    <p:bg>
      <p:bgPr>
        <a:solidFill>
          <a:srgbClr val="F9F7F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5000"/>
          </a:blip>
          <a:srcRect b="-30063" l="-12081" r="-10572" t="-12082"/>
          <a:stretch/>
        </p:blipFill>
        <p:spPr>
          <a:xfrm>
            <a:off x="-12" y="2725575"/>
            <a:ext cx="4992173" cy="32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 amt="85000"/>
          </a:blip>
          <a:srcRect b="0" l="70057" r="-2260" t="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 amt="85000"/>
          </a:blip>
          <a:srcRect b="0" l="0" r="0" t="66320"/>
          <a:stretch/>
        </p:blipFill>
        <p:spPr>
          <a:xfrm>
            <a:off x="12107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90550" y="314175"/>
            <a:ext cx="3997200" cy="4543500"/>
          </a:xfrm>
          <a:prstGeom prst="rect">
            <a:avLst/>
          </a:prstGeom>
          <a:solidFill>
            <a:srgbClr val="FFFFFF">
              <a:alpha val="884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type="title"/>
          </p:nvPr>
        </p:nvSpPr>
        <p:spPr>
          <a:xfrm>
            <a:off x="722700" y="314175"/>
            <a:ext cx="3716100" cy="10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722700" y="1408575"/>
            <a:ext cx="3716100" cy="32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Image">
  <p:cSld name="SECTION_TITLE_AND_DESCRIPTION_1_1">
    <p:bg>
      <p:bgPr>
        <a:solidFill>
          <a:srgbClr val="16233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2">
            <a:alphaModFix/>
          </a:blip>
          <a:srcRect b="-22728" l="-4165" r="49714" t="64029"/>
          <a:stretch/>
        </p:blipFill>
        <p:spPr>
          <a:xfrm>
            <a:off x="6489150" y="8075"/>
            <a:ext cx="1616675" cy="26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27012" l="9987" r="9987" t="0"/>
          <a:stretch/>
        </p:blipFill>
        <p:spPr>
          <a:xfrm>
            <a:off x="1581150" y="2762250"/>
            <a:ext cx="4641298" cy="23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b="0" l="35492" r="0" t="69065"/>
          <a:stretch/>
        </p:blipFill>
        <p:spPr>
          <a:xfrm>
            <a:off x="0" y="8075"/>
            <a:ext cx="2490701" cy="11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b="1" sz="2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 Black"/>
              <a:buNone/>
              <a:defRPr sz="1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CG18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#CG BG">
  <p:cSld name="BLANK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color">
  <p:cSld name="BLANK_1_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b="9474" l="13876" r="17086" t="2029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">
  <p:cSld name="TITLE_2_1">
    <p:bg>
      <p:bgPr>
        <a:solidFill>
          <a:srgbClr val="162335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25" name="Google Shape;25;p4"/>
            <p:cNvPicPr preferRelativeResize="0"/>
            <p:nvPr/>
          </p:nvPicPr>
          <p:blipFill rotWithShape="1">
            <a:blip r:embed="rId2">
              <a:alphaModFix/>
            </a:blip>
            <a:srcRect b="27964" l="0" r="0" t="0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/>
            </a:blip>
            <a:srcRect b="0" l="49034" r="0" t="0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4">
              <a:alphaModFix amt="92000"/>
            </a:blip>
            <a:srcRect b="-6282" l="0" r="11956" t="63457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/>
            <p:cNvPicPr preferRelativeResize="0"/>
            <p:nvPr/>
          </p:nvPicPr>
          <p:blipFill rotWithShape="1">
            <a:blip r:embed="rId5">
              <a:alphaModFix/>
            </a:blip>
            <a:srcRect b="24704" l="55516" r="-313" t="567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p4"/>
          <p:cNvSpPr txBox="1"/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b="1" sz="4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6">
            <a:alphaModFix/>
          </a:blip>
          <a:srcRect b="-4065" l="-10" r="10" t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locks">
  <p:cSld name="BLANK_1_4_2">
    <p:bg>
      <p:bgPr>
        <a:solidFill>
          <a:srgbClr val="F9F7F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b="59" l="0" r="0" t="49"/>
          <a:stretch/>
        </p:blipFill>
        <p:spPr>
          <a:xfrm>
            <a:off x="152400" y="152400"/>
            <a:ext cx="876019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4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2">
            <a:alphaModFix/>
          </a:blip>
          <a:srcRect b="19006" l="2640" r="26573" t="1020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 amt="85000"/>
          </a:blip>
          <a:srcRect b="4113" l="-12084" r="60418" t="-12081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 amt="80000"/>
          </a:blip>
          <a:srcRect b="0" l="0" r="44413" t="0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 amt="85000"/>
          </a:blip>
          <a:srcRect b="0" l="70057" r="-2260" t="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 amt="85000"/>
          </a:blip>
          <a:srcRect b="0" l="0" r="0"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2">
            <a:alphaModFix/>
          </a:blip>
          <a:srcRect b="2971" l="0" r="0" t="298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1">
    <p:bg>
      <p:bgPr>
        <a:solidFill>
          <a:srgbClr val="16233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5"/>
          <p:cNvGrpSpPr/>
          <p:nvPr/>
        </p:nvGrpSpPr>
        <p:grpSpPr>
          <a:xfrm>
            <a:off x="0" y="-19050"/>
            <a:ext cx="9144001" cy="5162550"/>
            <a:chOff x="0" y="-19050"/>
            <a:chExt cx="9144001" cy="5162550"/>
          </a:xfrm>
        </p:grpSpPr>
        <p:pic>
          <p:nvPicPr>
            <p:cNvPr id="224" name="Google Shape;224;p35"/>
            <p:cNvPicPr preferRelativeResize="0"/>
            <p:nvPr/>
          </p:nvPicPr>
          <p:blipFill rotWithShape="1">
            <a:blip r:embed="rId2">
              <a:alphaModFix/>
            </a:blip>
            <a:srcRect b="0" l="9958" r="0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5"/>
            <p:cNvPicPr preferRelativeResize="0"/>
            <p:nvPr/>
          </p:nvPicPr>
          <p:blipFill rotWithShape="1">
            <a:blip r:embed="rId3">
              <a:alphaModFix/>
            </a:blip>
            <a:srcRect b="5451" l="0" r="0" t="4587"/>
            <a:stretch/>
          </p:blipFill>
          <p:spPr>
            <a:xfrm rot="10800000">
              <a:off x="4343426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5"/>
            <p:cNvPicPr preferRelativeResize="0"/>
            <p:nvPr/>
          </p:nvPicPr>
          <p:blipFill rotWithShape="1">
            <a:blip r:embed="rId4">
              <a:alphaModFix/>
            </a:blip>
            <a:srcRect b="59533" l="0" r="44159" t="0"/>
            <a:stretch/>
          </p:blipFill>
          <p:spPr>
            <a:xfrm>
              <a:off x="4956375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5"/>
            <p:cNvPicPr preferRelativeResize="0"/>
            <p:nvPr/>
          </p:nvPicPr>
          <p:blipFill rotWithShape="1">
            <a:blip r:embed="rId5">
              <a:alphaModFix/>
            </a:blip>
            <a:srcRect b="0" l="63965" r="0" t="50512"/>
            <a:stretch/>
          </p:blipFill>
          <p:spPr>
            <a:xfrm rot="-5400000">
              <a:off x="-560801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5"/>
            <p:cNvPicPr preferRelativeResize="0"/>
            <p:nvPr/>
          </p:nvPicPr>
          <p:blipFill rotWithShape="1">
            <a:blip r:embed="rId6">
              <a:alphaModFix/>
            </a:blip>
            <a:srcRect b="-12419" l="25669" r="47261" t="69594"/>
            <a:stretch/>
          </p:blipFill>
          <p:spPr>
            <a:xfrm>
              <a:off x="6296250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1_2">
    <p:bg>
      <p:bgPr>
        <a:solidFill>
          <a:srgbClr val="162335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2">
            <a:alphaModFix/>
          </a:blip>
          <a:srcRect b="18240" l="12664" r="557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G BG">
  <p:cSld name="BLANK_1_1_2_1">
    <p:bg>
      <p:bgPr>
        <a:solidFill>
          <a:srgbClr val="16233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 amt="88000"/>
          </a:blip>
          <a:srcRect b="6662" l="-3112" r="13682" t="3908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 Slide">
  <p:cSld name="BLANK_1_1_1">
    <p:bg>
      <p:bgPr>
        <a:solidFill>
          <a:srgbClr val="162335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4325" y="1321675"/>
            <a:ext cx="2495350" cy="2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38100" y="368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  <a:defRPr b="1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2EBE6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type="ctrTitle"/>
          </p:nvPr>
        </p:nvSpPr>
        <p:spPr>
          <a:xfrm>
            <a:off x="0" y="1994284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800"/>
              <a:buFont typeface="Lato Black"/>
              <a:buNone/>
              <a:defRPr sz="38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1" type="subTitle"/>
          </p:nvPr>
        </p:nvSpPr>
        <p:spPr>
          <a:xfrm>
            <a:off x="0" y="2657025"/>
            <a:ext cx="91440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None/>
              <a:defRPr b="1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">
  <p:cSld name="TITLE_7">
    <p:bg>
      <p:bgPr>
        <a:solidFill>
          <a:srgbClr val="F2EBE6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41"/>
          <p:cNvSpPr txBox="1"/>
          <p:nvPr>
            <p:ph idx="1" type="subTitle"/>
          </p:nvPr>
        </p:nvSpPr>
        <p:spPr>
          <a:xfrm>
            <a:off x="424150" y="2539300"/>
            <a:ext cx="4213500" cy="23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">
  <p:cSld name="TITLE_2_1_1">
    <p:bg>
      <p:bgPr>
        <a:solidFill>
          <a:srgbClr val="162335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37" name="Google Shape;37;p5"/>
            <p:cNvPicPr preferRelativeResize="0"/>
            <p:nvPr/>
          </p:nvPicPr>
          <p:blipFill rotWithShape="1">
            <a:blip r:embed="rId2">
              <a:alphaModFix/>
            </a:blip>
            <a:srcRect b="0" l="9958" r="0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/>
            </a:blip>
            <a:srcRect b="5451" l="0" r="0" t="4587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4">
              <a:alphaModFix/>
            </a:blip>
            <a:srcRect b="59533" l="0" r="44159" t="0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5">
              <a:alphaModFix/>
            </a:blip>
            <a:srcRect b="0" l="63965" r="0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6">
              <a:alphaModFix amt="92000"/>
            </a:blip>
            <a:srcRect b="-12419" l="25669" r="47261" t="69594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 txBox="1"/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b="1" sz="4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7">
            <a:alphaModFix/>
          </a:blip>
          <a:srcRect b="-4065" l="-10" r="10" t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1">
  <p:cSld name="TITLE_6">
    <p:bg>
      <p:bgPr>
        <a:solidFill>
          <a:srgbClr val="F2EBE6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/>
          <p:nvPr/>
        </p:nvSpPr>
        <p:spPr>
          <a:xfrm>
            <a:off x="1014666" y="1429117"/>
            <a:ext cx="7060800" cy="31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 txBox="1"/>
          <p:nvPr>
            <p:ph type="ctrTitle"/>
          </p:nvPr>
        </p:nvSpPr>
        <p:spPr>
          <a:xfrm>
            <a:off x="424150" y="718143"/>
            <a:ext cx="7651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1" type="subTitle"/>
          </p:nvPr>
        </p:nvSpPr>
        <p:spPr>
          <a:xfrm>
            <a:off x="905475" y="4599075"/>
            <a:ext cx="717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2">
  <p:cSld name="TITLE_5">
    <p:bg>
      <p:bgPr>
        <a:solidFill>
          <a:srgbClr val="F2EBE6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/>
          <p:nvPr/>
        </p:nvSpPr>
        <p:spPr>
          <a:xfrm>
            <a:off x="1014666" y="1429117"/>
            <a:ext cx="7060800" cy="31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type="ctrTitle"/>
          </p:nvPr>
        </p:nvSpPr>
        <p:spPr>
          <a:xfrm>
            <a:off x="424150" y="718143"/>
            <a:ext cx="7651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43"/>
          <p:cNvSpPr txBox="1"/>
          <p:nvPr>
            <p:ph idx="1" type="subTitle"/>
          </p:nvPr>
        </p:nvSpPr>
        <p:spPr>
          <a:xfrm>
            <a:off x="905475" y="4599075"/>
            <a:ext cx="717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2">
  <p:cSld name="TITLE_5_3">
    <p:bg>
      <p:bgPr>
        <a:solidFill>
          <a:srgbClr val="F2EBE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44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3">
  <p:cSld name="TITLE_5_2">
    <p:bg>
      <p:bgPr>
        <a:solidFill>
          <a:srgbClr val="F2EBE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1" name="Google Shape;291;p45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1">
  <p:cSld name="TITLE_5_2_3">
    <p:bg>
      <p:bgPr>
        <a:solidFill>
          <a:srgbClr val="F2EBE6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100"/>
              <a:buFont typeface="Lato Black"/>
              <a:buNone/>
              <a:defRPr i="1" sz="31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1400"/>
              <a:buFont typeface="Lato"/>
              <a:buNone/>
              <a:defRPr sz="1400">
                <a:solidFill>
                  <a:srgbClr val="3549A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4">
  <p:cSld name="TITLE_5_2_2">
    <p:bg>
      <p:bgPr>
        <a:solidFill>
          <a:srgbClr val="F2EBE6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9" name="Google Shape;309;p47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jigsaw">
  <p:cSld name="TITLE_5_2_2_1">
    <p:bg>
      <p:bgPr>
        <a:solidFill>
          <a:srgbClr val="F2EBE6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084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5" name="Google Shape;315;p48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logo bottom">
  <p:cSld name="TITLE_5_2_1">
    <p:bg>
      <p:bgPr>
        <a:solidFill>
          <a:srgbClr val="F2EBE6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8" name="Google Shape;31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4">
  <p:cSld name="TITLE_5_1">
    <p:bg>
      <p:bgPr>
        <a:solidFill>
          <a:srgbClr val="3544B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0" name="Google Shape;330;p50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1 1">
  <p:cSld name="TITLE_5_1_2">
    <p:bg>
      <p:bgPr>
        <a:solidFill>
          <a:srgbClr val="3544B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9" name="Google Shape;339;p51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ection slide">
  <p:cSld name="TITLE_2_1_1_1">
    <p:bg>
      <p:bgPr>
        <a:solidFill>
          <a:srgbClr val="F9F7F4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b="0" l="9958" r="0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3">
              <a:alphaModFix/>
            </a:blip>
            <a:srcRect b="5451" l="0" r="0" t="4587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 rotWithShape="1">
            <a:blip r:embed="rId4">
              <a:alphaModFix/>
            </a:blip>
            <a:srcRect b="59533" l="0" r="44159" t="0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 rotWithShape="1">
            <a:blip r:embed="rId5">
              <a:alphaModFix/>
            </a:blip>
            <a:srcRect b="0" l="63965" r="0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6">
              <a:alphaModFix amt="92000"/>
            </a:blip>
            <a:srcRect b="-12419" l="25669" r="47261" t="69594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b="1" sz="4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b="1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7">
            <a:alphaModFix/>
          </a:blip>
          <a:srcRect b="-4065" l="-10" r="10" t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2">
  <p:cSld name="TITLE_5_1_1">
    <p:bg>
      <p:bgPr>
        <a:solidFill>
          <a:srgbClr val="3544B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2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eft 3">
  <p:cSld name="TITLE_5_1_1_2">
    <p:bg>
      <p:bgPr>
        <a:solidFill>
          <a:srgbClr val="3544B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7" name="Google Shape;357;p53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 1">
  <p:cSld name="TITLE_5_1_1_2_1">
    <p:bg>
      <p:bgPr>
        <a:solidFill>
          <a:srgbClr val="3544B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/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 Black"/>
              <a:buNone/>
              <a:defRPr i="1" sz="31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6" name="Google Shape;366;p54"/>
          <p:cNvSpPr txBox="1"/>
          <p:nvPr>
            <p:ph idx="1" type="subTitle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2">
  <p:cSld name="TITLE_5_1_1_1">
    <p:bg>
      <p:bgPr>
        <a:solidFill>
          <a:srgbClr val="3544B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5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5"/>
          <p:cNvSpPr/>
          <p:nvPr/>
        </p:nvSpPr>
        <p:spPr>
          <a:xfrm>
            <a:off x="1014666" y="1429117"/>
            <a:ext cx="7060800" cy="31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5"/>
          <p:cNvSpPr txBox="1"/>
          <p:nvPr>
            <p:ph idx="1" type="subTitle"/>
          </p:nvPr>
        </p:nvSpPr>
        <p:spPr>
          <a:xfrm>
            <a:off x="905475" y="4599075"/>
            <a:ext cx="717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  <a:def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6" name="Google Shape;376;p55"/>
          <p:cNvSpPr txBox="1"/>
          <p:nvPr>
            <p:ph type="ctrTitle"/>
          </p:nvPr>
        </p:nvSpPr>
        <p:spPr>
          <a:xfrm>
            <a:off x="424150" y="718143"/>
            <a:ext cx="7651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Bottom logo">
  <p:cSld name="TITLE_4">
    <p:bg>
      <p:bgPr>
        <a:solidFill>
          <a:srgbClr val="F2EBE6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Mark Slide">
  <p:cSld name="TITLE_4_1">
    <p:bg>
      <p:bgPr>
        <a:solidFill>
          <a:srgbClr val="F2EBE6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2838" y="1824005"/>
            <a:ext cx="1298324" cy="129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Logo Top">
  <p:cSld name="TITLE_3">
    <p:bg>
      <p:bgPr>
        <a:solidFill>
          <a:srgbClr val="3544B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Logo Bottom">
  <p:cSld name="TITLE_3_1">
    <p:bg>
      <p:bgPr>
        <a:solidFill>
          <a:srgbClr val="3544B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Logo Slide">
  <p:cSld name="TITLE_3_1_3">
    <p:bg>
      <p:bgPr>
        <a:solidFill>
          <a:srgbClr val="3544B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600" y="1736900"/>
            <a:ext cx="16450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00" y="3095725"/>
            <a:ext cx="571576" cy="5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0"/>
          <p:cNvSpPr txBox="1"/>
          <p:nvPr/>
        </p:nvSpPr>
        <p:spPr>
          <a:xfrm>
            <a:off x="3081325" y="1914525"/>
            <a:ext cx="459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codegarden 2021</a:t>
            </a:r>
            <a:endParaRPr sz="42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4" name="Google Shape;394;p60"/>
          <p:cNvSpPr txBox="1"/>
          <p:nvPr/>
        </p:nvSpPr>
        <p:spPr>
          <a:xfrm>
            <a:off x="3109925" y="2556925"/>
            <a:ext cx="446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Official Umbraco Conference</a:t>
            </a:r>
            <a:endParaRPr sz="23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Mark Slide">
  <p:cSld name="TITLE_3_1_3_1">
    <p:bg>
      <p:bgPr>
        <a:solidFill>
          <a:srgbClr val="3544B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2854" y="1824008"/>
            <a:ext cx="1298301" cy="129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 Headline 1">
  <p:cSld name="TITLE_1">
    <p:bg>
      <p:bgPr>
        <a:solidFill>
          <a:srgbClr val="162335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b="1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666750" y="3467052"/>
            <a:ext cx="7943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ogo Top">
  <p:cSld name="TITLE_3_1_2">
    <p:bg>
      <p:bgPr>
        <a:solidFill>
          <a:srgbClr val="16233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Slide 1">
  <p:cSld name="TITLE_3_1_1">
    <p:bg>
      <p:bgPr>
        <a:solidFill>
          <a:srgbClr val="16233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3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Slide logo bottom">
  <p:cSld name="TITLE_3_1_1_2">
    <p:bg>
      <p:bgPr>
        <a:solidFill>
          <a:srgbClr val="162335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4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4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Quote slide">
  <p:cSld name="TITLE_3_1_1_2_2">
    <p:bg>
      <p:bgPr>
        <a:solidFill>
          <a:srgbClr val="162335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5"/>
          <p:cNvSpPr txBox="1"/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 Black"/>
              <a:buNone/>
              <a:defRPr i="1" sz="31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3" name="Google Shape;423;p65"/>
          <p:cNvSpPr txBox="1"/>
          <p:nvPr>
            <p:ph idx="1" type="subTitle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itle slide 2">
  <p:cSld name="TITLE_3_1_1_2_1">
    <p:bg>
      <p:bgPr>
        <a:solidFill>
          <a:srgbClr val="16233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6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8247775" y="2035600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6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15">
            <a:off x="5686249" y="-1868938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ogo slide bottom">
  <p:cSld name="TITLE_3_1_1_1">
    <p:bg>
      <p:bgPr>
        <a:solidFill>
          <a:srgbClr val="162335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slate blue with CG21 heart" type="blank">
  <p:cSld name="BLANK">
    <p:bg>
      <p:bgPr>
        <a:solidFill>
          <a:srgbClr val="3549AE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ige blank page number">
  <p:cSld name="BLANK_1">
    <p:bg>
      <p:bgPr>
        <a:solidFill>
          <a:srgbClr val="F2EBE6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/>
          <p:nvPr/>
        </p:nvSpPr>
        <p:spPr>
          <a:xfrm>
            <a:off x="76200" y="6934200"/>
            <a:ext cx="219000" cy="200100"/>
          </a:xfrm>
          <a:prstGeom prst="rect">
            <a:avLst/>
          </a:prstGeom>
          <a:solidFill>
            <a:srgbClr val="9D8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9"/>
          <p:cNvSpPr/>
          <p:nvPr/>
        </p:nvSpPr>
        <p:spPr>
          <a:xfrm>
            <a:off x="390525" y="6934200"/>
            <a:ext cx="219000" cy="200100"/>
          </a:xfrm>
          <a:prstGeom prst="rect">
            <a:avLst/>
          </a:prstGeom>
          <a:solidFill>
            <a:srgbClr val="F79C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9"/>
          <p:cNvSpPr/>
          <p:nvPr/>
        </p:nvSpPr>
        <p:spPr>
          <a:xfrm>
            <a:off x="704850" y="6934200"/>
            <a:ext cx="219000" cy="200100"/>
          </a:xfrm>
          <a:prstGeom prst="rect">
            <a:avLst/>
          </a:prstGeom>
          <a:solidFill>
            <a:srgbClr val="FAD6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9"/>
          <p:cNvSpPr/>
          <p:nvPr/>
        </p:nvSpPr>
        <p:spPr>
          <a:xfrm>
            <a:off x="1019175" y="6934200"/>
            <a:ext cx="219000" cy="200100"/>
          </a:xfrm>
          <a:prstGeom prst="rect">
            <a:avLst/>
          </a:prstGeom>
          <a:solidFill>
            <a:srgbClr val="3544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9"/>
          <p:cNvSpPr/>
          <p:nvPr/>
        </p:nvSpPr>
        <p:spPr>
          <a:xfrm>
            <a:off x="1333500" y="6934200"/>
            <a:ext cx="219000" cy="200100"/>
          </a:xfrm>
          <a:prstGeom prst="rect">
            <a:avLst/>
          </a:prstGeom>
          <a:solidFill>
            <a:srgbClr val="1B26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9"/>
          <p:cNvSpPr/>
          <p:nvPr/>
        </p:nvSpPr>
        <p:spPr>
          <a:xfrm>
            <a:off x="1647825" y="6934200"/>
            <a:ext cx="219000" cy="200100"/>
          </a:xfrm>
          <a:prstGeom prst="rect">
            <a:avLst/>
          </a:prstGeom>
          <a:solidFill>
            <a:srgbClr val="162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9"/>
          <p:cNvSpPr/>
          <p:nvPr/>
        </p:nvSpPr>
        <p:spPr>
          <a:xfrm>
            <a:off x="1962150" y="6934200"/>
            <a:ext cx="219000" cy="200100"/>
          </a:xfrm>
          <a:prstGeom prst="rect">
            <a:avLst/>
          </a:prstGeom>
          <a:solidFill>
            <a:srgbClr val="F2EB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9"/>
          <p:cNvSpPr/>
          <p:nvPr/>
        </p:nvSpPr>
        <p:spPr>
          <a:xfrm>
            <a:off x="2276475" y="6934200"/>
            <a:ext cx="219000" cy="200100"/>
          </a:xfrm>
          <a:prstGeom prst="rect">
            <a:avLst/>
          </a:prstGeom>
          <a:solidFill>
            <a:srgbClr val="F5C1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slate with CG21 heart ">
  <p:cSld name="BLANK_1_5">
    <p:bg>
      <p:bgPr>
        <a:solidFill>
          <a:schemeClr val="lt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6924" y="3937826"/>
            <a:ext cx="1148723" cy="10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 Headline 2">
  <p:cSld name="TITLE_1_3">
    <p:bg>
      <p:bgPr>
        <a:solidFill>
          <a:srgbClr val="16233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ctrTitle"/>
          </p:nvPr>
        </p:nvSpPr>
        <p:spPr>
          <a:xfrm>
            <a:off x="0" y="2195175"/>
            <a:ext cx="9144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b="1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" type="subTitle"/>
          </p:nvPr>
        </p:nvSpPr>
        <p:spPr>
          <a:xfrm>
            <a:off x="150" y="2849676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 Light - Add image">
  <p:cSld name="TITLE_1_2">
    <p:bg>
      <p:bgPr>
        <a:solidFill>
          <a:srgbClr val="F9F7F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b="1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666750" y="3367525"/>
            <a:ext cx="7943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b="1" sz="2400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5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1"/>
          <p:cNvSpPr txBox="1"/>
          <p:nvPr>
            <p:ph idx="4294967295" type="ctrTitle"/>
          </p:nvPr>
        </p:nvSpPr>
        <p:spPr>
          <a:xfrm>
            <a:off x="1919250" y="571925"/>
            <a:ext cx="5305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Umbraco on Docker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71"/>
          <p:cNvSpPr txBox="1"/>
          <p:nvPr>
            <p:ph idx="4294967295" type="subTitle"/>
          </p:nvPr>
        </p:nvSpPr>
        <p:spPr>
          <a:xfrm>
            <a:off x="1001975" y="2406750"/>
            <a:ext cx="71586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From Zero to a Container App - a Step by Step Guide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https://github.com/CarlSargunar/Umbraco-Docker-Workshop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0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Communication in Docker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631" name="Google Shape;631;p80"/>
          <p:cNvGrpSpPr/>
          <p:nvPr/>
        </p:nvGrpSpPr>
        <p:grpSpPr>
          <a:xfrm>
            <a:off x="4503025" y="2189975"/>
            <a:ext cx="3557575" cy="473100"/>
            <a:chOff x="3547250" y="1773625"/>
            <a:chExt cx="3557575" cy="473100"/>
          </a:xfrm>
        </p:grpSpPr>
        <p:grpSp>
          <p:nvGrpSpPr>
            <p:cNvPr id="632" name="Google Shape;632;p80"/>
            <p:cNvGrpSpPr/>
            <p:nvPr/>
          </p:nvGrpSpPr>
          <p:grpSpPr>
            <a:xfrm>
              <a:off x="3547250" y="1785325"/>
              <a:ext cx="729300" cy="400200"/>
              <a:chOff x="3547250" y="1785325"/>
              <a:chExt cx="729300" cy="400200"/>
            </a:xfrm>
          </p:grpSpPr>
          <p:sp>
            <p:nvSpPr>
              <p:cNvPr id="633" name="Google Shape;633;p80"/>
              <p:cNvSpPr/>
              <p:nvPr/>
            </p:nvSpPr>
            <p:spPr>
              <a:xfrm>
                <a:off x="3547250" y="180317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80"/>
              <p:cNvSpPr txBox="1"/>
              <p:nvPr/>
            </p:nvSpPr>
            <p:spPr>
              <a:xfrm>
                <a:off x="3709850" y="178532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A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35" name="Google Shape;635;p80"/>
            <p:cNvCxnSpPr>
              <a:stCxn id="633" idx="3"/>
            </p:cNvCxnSpPr>
            <p:nvPr/>
          </p:nvCxnSpPr>
          <p:spPr>
            <a:xfrm flipH="1" rot="10800000">
              <a:off x="4276550" y="1980625"/>
              <a:ext cx="512100" cy="4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6" name="Google Shape;636;p80"/>
            <p:cNvSpPr/>
            <p:nvPr/>
          </p:nvSpPr>
          <p:spPr>
            <a:xfrm>
              <a:off x="4778925" y="1773625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0"/>
            <p:cNvSpPr/>
            <p:nvPr/>
          </p:nvSpPr>
          <p:spPr>
            <a:xfrm>
              <a:off x="5045025" y="1773625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0"/>
            <p:cNvSpPr/>
            <p:nvPr/>
          </p:nvSpPr>
          <p:spPr>
            <a:xfrm>
              <a:off x="5311125" y="1773625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0"/>
            <p:cNvSpPr/>
            <p:nvPr/>
          </p:nvSpPr>
          <p:spPr>
            <a:xfrm>
              <a:off x="5577225" y="1773625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0" name="Google Shape;640;p80"/>
            <p:cNvGrpSpPr/>
            <p:nvPr/>
          </p:nvGrpSpPr>
          <p:grpSpPr>
            <a:xfrm>
              <a:off x="6375525" y="1785325"/>
              <a:ext cx="729300" cy="400200"/>
              <a:chOff x="3547250" y="1785325"/>
              <a:chExt cx="729300" cy="400200"/>
            </a:xfrm>
          </p:grpSpPr>
          <p:sp>
            <p:nvSpPr>
              <p:cNvPr id="641" name="Google Shape;641;p80"/>
              <p:cNvSpPr/>
              <p:nvPr/>
            </p:nvSpPr>
            <p:spPr>
              <a:xfrm>
                <a:off x="3547250" y="180317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80"/>
              <p:cNvSpPr txBox="1"/>
              <p:nvPr/>
            </p:nvSpPr>
            <p:spPr>
              <a:xfrm>
                <a:off x="3709850" y="178532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43" name="Google Shape;643;p80"/>
            <p:cNvCxnSpPr/>
            <p:nvPr/>
          </p:nvCxnSpPr>
          <p:spPr>
            <a:xfrm flipH="1" rot="10800000">
              <a:off x="5853375" y="1980625"/>
              <a:ext cx="512100" cy="4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44" name="Google Shape;644;p80"/>
          <p:cNvGrpSpPr/>
          <p:nvPr/>
        </p:nvGrpSpPr>
        <p:grpSpPr>
          <a:xfrm>
            <a:off x="4503025" y="2800863"/>
            <a:ext cx="3557575" cy="896375"/>
            <a:chOff x="3547250" y="2611163"/>
            <a:chExt cx="3557575" cy="896375"/>
          </a:xfrm>
        </p:grpSpPr>
        <p:grpSp>
          <p:nvGrpSpPr>
            <p:cNvPr id="645" name="Google Shape;645;p80"/>
            <p:cNvGrpSpPr/>
            <p:nvPr/>
          </p:nvGrpSpPr>
          <p:grpSpPr>
            <a:xfrm>
              <a:off x="3547250" y="2845888"/>
              <a:ext cx="729300" cy="400200"/>
              <a:chOff x="3547250" y="1785325"/>
              <a:chExt cx="729300" cy="400200"/>
            </a:xfrm>
          </p:grpSpPr>
          <p:sp>
            <p:nvSpPr>
              <p:cNvPr id="646" name="Google Shape;646;p80"/>
              <p:cNvSpPr/>
              <p:nvPr/>
            </p:nvSpPr>
            <p:spPr>
              <a:xfrm>
                <a:off x="3547250" y="180317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80"/>
              <p:cNvSpPr txBox="1"/>
              <p:nvPr/>
            </p:nvSpPr>
            <p:spPr>
              <a:xfrm>
                <a:off x="3709850" y="178532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A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48" name="Google Shape;648;p80"/>
            <p:cNvCxnSpPr>
              <a:stCxn id="646" idx="3"/>
            </p:cNvCxnSpPr>
            <p:nvPr/>
          </p:nvCxnSpPr>
          <p:spPr>
            <a:xfrm flipH="1" rot="10800000">
              <a:off x="4276550" y="3041188"/>
              <a:ext cx="512100" cy="4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9" name="Google Shape;649;p80"/>
            <p:cNvSpPr/>
            <p:nvPr/>
          </p:nvSpPr>
          <p:spPr>
            <a:xfrm>
              <a:off x="4778925" y="2834188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0"/>
            <p:cNvSpPr/>
            <p:nvPr/>
          </p:nvSpPr>
          <p:spPr>
            <a:xfrm>
              <a:off x="5045025" y="2834188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0"/>
            <p:cNvSpPr/>
            <p:nvPr/>
          </p:nvSpPr>
          <p:spPr>
            <a:xfrm>
              <a:off x="5311125" y="2834188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5577225" y="2834188"/>
              <a:ext cx="266100" cy="4731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80"/>
            <p:cNvGrpSpPr/>
            <p:nvPr/>
          </p:nvGrpSpPr>
          <p:grpSpPr>
            <a:xfrm>
              <a:off x="6375525" y="2611163"/>
              <a:ext cx="729300" cy="400200"/>
              <a:chOff x="3547250" y="1785325"/>
              <a:chExt cx="729300" cy="400200"/>
            </a:xfrm>
          </p:grpSpPr>
          <p:sp>
            <p:nvSpPr>
              <p:cNvPr id="654" name="Google Shape;654;p80"/>
              <p:cNvSpPr/>
              <p:nvPr/>
            </p:nvSpPr>
            <p:spPr>
              <a:xfrm>
                <a:off x="3547250" y="180317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80"/>
              <p:cNvSpPr txBox="1"/>
              <p:nvPr/>
            </p:nvSpPr>
            <p:spPr>
              <a:xfrm>
                <a:off x="3709850" y="178532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56" name="Google Shape;656;p80"/>
            <p:cNvCxnSpPr>
              <a:endCxn id="654" idx="1"/>
            </p:cNvCxnSpPr>
            <p:nvPr/>
          </p:nvCxnSpPr>
          <p:spPr>
            <a:xfrm flipH="1" rot="10800000">
              <a:off x="5853225" y="2811263"/>
              <a:ext cx="522300" cy="234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57" name="Google Shape;657;p80"/>
            <p:cNvGrpSpPr/>
            <p:nvPr/>
          </p:nvGrpSpPr>
          <p:grpSpPr>
            <a:xfrm>
              <a:off x="6375525" y="3107338"/>
              <a:ext cx="729300" cy="400200"/>
              <a:chOff x="3547250" y="1585375"/>
              <a:chExt cx="729300" cy="400200"/>
            </a:xfrm>
          </p:grpSpPr>
          <p:sp>
            <p:nvSpPr>
              <p:cNvPr id="658" name="Google Shape;658;p80"/>
              <p:cNvSpPr/>
              <p:nvPr/>
            </p:nvSpPr>
            <p:spPr>
              <a:xfrm>
                <a:off x="3547250" y="160322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80"/>
              <p:cNvSpPr txBox="1"/>
              <p:nvPr/>
            </p:nvSpPr>
            <p:spPr>
              <a:xfrm>
                <a:off x="3709850" y="158537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B2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60" name="Google Shape;660;p80"/>
            <p:cNvCxnSpPr>
              <a:stCxn id="652" idx="3"/>
              <a:endCxn id="658" idx="1"/>
            </p:cNvCxnSpPr>
            <p:nvPr/>
          </p:nvCxnSpPr>
          <p:spPr>
            <a:xfrm>
              <a:off x="5843325" y="3070738"/>
              <a:ext cx="532200" cy="236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1" name="Google Shape;661;p80"/>
          <p:cNvGrpSpPr/>
          <p:nvPr/>
        </p:nvGrpSpPr>
        <p:grpSpPr>
          <a:xfrm>
            <a:off x="4503013" y="3835050"/>
            <a:ext cx="3557575" cy="994025"/>
            <a:chOff x="3547238" y="3871975"/>
            <a:chExt cx="3557575" cy="994025"/>
          </a:xfrm>
        </p:grpSpPr>
        <p:grpSp>
          <p:nvGrpSpPr>
            <p:cNvPr id="662" name="Google Shape;662;p80"/>
            <p:cNvGrpSpPr/>
            <p:nvPr/>
          </p:nvGrpSpPr>
          <p:grpSpPr>
            <a:xfrm>
              <a:off x="3547238" y="4167900"/>
              <a:ext cx="729300" cy="400200"/>
              <a:chOff x="3547250" y="1785325"/>
              <a:chExt cx="729300" cy="400200"/>
            </a:xfrm>
          </p:grpSpPr>
          <p:sp>
            <p:nvSpPr>
              <p:cNvPr id="663" name="Google Shape;663;p80"/>
              <p:cNvSpPr/>
              <p:nvPr/>
            </p:nvSpPr>
            <p:spPr>
              <a:xfrm>
                <a:off x="3547250" y="180317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80"/>
              <p:cNvSpPr txBox="1"/>
              <p:nvPr/>
            </p:nvSpPr>
            <p:spPr>
              <a:xfrm>
                <a:off x="3709850" y="178532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A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65" name="Google Shape;665;p80"/>
            <p:cNvCxnSpPr>
              <a:stCxn id="663" idx="3"/>
              <a:endCxn id="666" idx="1"/>
            </p:cNvCxnSpPr>
            <p:nvPr/>
          </p:nvCxnSpPr>
          <p:spPr>
            <a:xfrm flipH="1" rot="10800000">
              <a:off x="4276538" y="4108500"/>
              <a:ext cx="517200" cy="2595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67" name="Google Shape;667;p80"/>
            <p:cNvGrpSpPr/>
            <p:nvPr/>
          </p:nvGrpSpPr>
          <p:grpSpPr>
            <a:xfrm>
              <a:off x="4793825" y="3871975"/>
              <a:ext cx="1064400" cy="473100"/>
              <a:chOff x="4778913" y="4156200"/>
              <a:chExt cx="1064400" cy="473100"/>
            </a:xfrm>
          </p:grpSpPr>
          <p:sp>
            <p:nvSpPr>
              <p:cNvPr id="666" name="Google Shape;666;p80"/>
              <p:cNvSpPr/>
              <p:nvPr/>
            </p:nvSpPr>
            <p:spPr>
              <a:xfrm>
                <a:off x="47789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80"/>
              <p:cNvSpPr/>
              <p:nvPr/>
            </p:nvSpPr>
            <p:spPr>
              <a:xfrm>
                <a:off x="50450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80"/>
              <p:cNvSpPr/>
              <p:nvPr/>
            </p:nvSpPr>
            <p:spPr>
              <a:xfrm>
                <a:off x="53111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80"/>
              <p:cNvSpPr/>
              <p:nvPr/>
            </p:nvSpPr>
            <p:spPr>
              <a:xfrm>
                <a:off x="55772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1" name="Google Shape;671;p80"/>
            <p:cNvGrpSpPr/>
            <p:nvPr/>
          </p:nvGrpSpPr>
          <p:grpSpPr>
            <a:xfrm>
              <a:off x="6375488" y="3908425"/>
              <a:ext cx="729300" cy="400200"/>
              <a:chOff x="3547250" y="1785325"/>
              <a:chExt cx="729300" cy="400200"/>
            </a:xfrm>
          </p:grpSpPr>
          <p:sp>
            <p:nvSpPr>
              <p:cNvPr id="672" name="Google Shape;672;p80"/>
              <p:cNvSpPr/>
              <p:nvPr/>
            </p:nvSpPr>
            <p:spPr>
              <a:xfrm>
                <a:off x="3547250" y="180317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80"/>
              <p:cNvSpPr txBox="1"/>
              <p:nvPr/>
            </p:nvSpPr>
            <p:spPr>
              <a:xfrm>
                <a:off x="3709850" y="178532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B1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74" name="Google Shape;674;p80"/>
            <p:cNvCxnSpPr>
              <a:stCxn id="670" idx="3"/>
              <a:endCxn id="672" idx="1"/>
            </p:cNvCxnSpPr>
            <p:nvPr/>
          </p:nvCxnSpPr>
          <p:spPr>
            <a:xfrm>
              <a:off x="5858225" y="4108525"/>
              <a:ext cx="517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75" name="Google Shape;675;p80"/>
            <p:cNvGrpSpPr/>
            <p:nvPr/>
          </p:nvGrpSpPr>
          <p:grpSpPr>
            <a:xfrm>
              <a:off x="6375513" y="4429350"/>
              <a:ext cx="729300" cy="400200"/>
              <a:chOff x="3547250" y="1585375"/>
              <a:chExt cx="729300" cy="400200"/>
            </a:xfrm>
          </p:grpSpPr>
          <p:sp>
            <p:nvSpPr>
              <p:cNvPr id="676" name="Google Shape;676;p80"/>
              <p:cNvSpPr/>
              <p:nvPr/>
            </p:nvSpPr>
            <p:spPr>
              <a:xfrm>
                <a:off x="3547250" y="1603225"/>
                <a:ext cx="729300" cy="364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80"/>
              <p:cNvSpPr txBox="1"/>
              <p:nvPr/>
            </p:nvSpPr>
            <p:spPr>
              <a:xfrm>
                <a:off x="3709850" y="1585375"/>
                <a:ext cx="404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B2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678" name="Google Shape;678;p80"/>
            <p:cNvCxnSpPr>
              <a:stCxn id="679" idx="3"/>
              <a:endCxn id="676" idx="1"/>
            </p:cNvCxnSpPr>
            <p:nvPr/>
          </p:nvCxnSpPr>
          <p:spPr>
            <a:xfrm>
              <a:off x="5858238" y="4629450"/>
              <a:ext cx="517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680" name="Google Shape;680;p80"/>
            <p:cNvGrpSpPr/>
            <p:nvPr/>
          </p:nvGrpSpPr>
          <p:grpSpPr>
            <a:xfrm>
              <a:off x="4793838" y="4392900"/>
              <a:ext cx="1064400" cy="473100"/>
              <a:chOff x="4778913" y="4156200"/>
              <a:chExt cx="1064400" cy="473100"/>
            </a:xfrm>
          </p:grpSpPr>
          <p:sp>
            <p:nvSpPr>
              <p:cNvPr id="681" name="Google Shape;681;p80"/>
              <p:cNvSpPr/>
              <p:nvPr/>
            </p:nvSpPr>
            <p:spPr>
              <a:xfrm>
                <a:off x="47789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80"/>
              <p:cNvSpPr/>
              <p:nvPr/>
            </p:nvSpPr>
            <p:spPr>
              <a:xfrm>
                <a:off x="50450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80"/>
              <p:cNvSpPr/>
              <p:nvPr/>
            </p:nvSpPr>
            <p:spPr>
              <a:xfrm>
                <a:off x="53111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80"/>
              <p:cNvSpPr/>
              <p:nvPr/>
            </p:nvSpPr>
            <p:spPr>
              <a:xfrm>
                <a:off x="5577213" y="4156200"/>
                <a:ext cx="266100" cy="4731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84" name="Google Shape;684;p80"/>
            <p:cNvCxnSpPr>
              <a:stCxn id="663" idx="3"/>
              <a:endCxn id="681" idx="1"/>
            </p:cNvCxnSpPr>
            <p:nvPr/>
          </p:nvCxnSpPr>
          <p:spPr>
            <a:xfrm>
              <a:off x="4276538" y="4368000"/>
              <a:ext cx="517200" cy="26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685" name="Google Shape;685;p80"/>
          <p:cNvCxnSpPr>
            <a:endCxn id="686" idx="0"/>
          </p:cNvCxnSpPr>
          <p:nvPr/>
        </p:nvCxnSpPr>
        <p:spPr>
          <a:xfrm>
            <a:off x="-3757518" y="4503090"/>
            <a:ext cx="3600" cy="148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80"/>
          <p:cNvCxnSpPr/>
          <p:nvPr/>
        </p:nvCxnSpPr>
        <p:spPr>
          <a:xfrm>
            <a:off x="-2004093" y="4061065"/>
            <a:ext cx="3600" cy="148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80"/>
          <p:cNvSpPr txBox="1"/>
          <p:nvPr/>
        </p:nvSpPr>
        <p:spPr>
          <a:xfrm>
            <a:off x="4781813" y="1669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Message Queues</a:t>
            </a:r>
            <a:endParaRPr b="1"/>
          </a:p>
        </p:txBody>
      </p:sp>
      <p:grpSp>
        <p:nvGrpSpPr>
          <p:cNvPr id="689" name="Google Shape;689;p80"/>
          <p:cNvGrpSpPr/>
          <p:nvPr/>
        </p:nvGrpSpPr>
        <p:grpSpPr>
          <a:xfrm>
            <a:off x="424325" y="1653550"/>
            <a:ext cx="3530187" cy="977585"/>
            <a:chOff x="424325" y="1653550"/>
            <a:chExt cx="3530187" cy="977585"/>
          </a:xfrm>
        </p:grpSpPr>
        <p:grpSp>
          <p:nvGrpSpPr>
            <p:cNvPr id="690" name="Google Shape;690;p80"/>
            <p:cNvGrpSpPr/>
            <p:nvPr/>
          </p:nvGrpSpPr>
          <p:grpSpPr>
            <a:xfrm>
              <a:off x="424325" y="2158077"/>
              <a:ext cx="3530187" cy="473057"/>
              <a:chOff x="424325" y="3340477"/>
              <a:chExt cx="3530187" cy="473057"/>
            </a:xfrm>
          </p:grpSpPr>
          <p:grpSp>
            <p:nvGrpSpPr>
              <p:cNvPr id="691" name="Google Shape;691;p80"/>
              <p:cNvGrpSpPr/>
              <p:nvPr/>
            </p:nvGrpSpPr>
            <p:grpSpPr>
              <a:xfrm>
                <a:off x="424325" y="3340477"/>
                <a:ext cx="1490837" cy="473057"/>
                <a:chOff x="420775" y="3173214"/>
                <a:chExt cx="1661100" cy="626400"/>
              </a:xfrm>
            </p:grpSpPr>
            <p:sp>
              <p:nvSpPr>
                <p:cNvPr id="692" name="Google Shape;692;p80"/>
                <p:cNvSpPr/>
                <p:nvPr/>
              </p:nvSpPr>
              <p:spPr>
                <a:xfrm>
                  <a:off x="420775" y="3173214"/>
                  <a:ext cx="1661100" cy="626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/>
                </a:p>
              </p:txBody>
            </p:sp>
            <p:sp>
              <p:nvSpPr>
                <p:cNvPr id="693" name="Google Shape;693;p80"/>
                <p:cNvSpPr txBox="1"/>
                <p:nvPr/>
              </p:nvSpPr>
              <p:spPr>
                <a:xfrm>
                  <a:off x="505819" y="3340465"/>
                  <a:ext cx="1491000" cy="4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rgbClr val="EFEFEF"/>
                      </a:solidFill>
                      <a:latin typeface="Lato Black"/>
                      <a:ea typeface="Lato Black"/>
                      <a:cs typeface="Lato Black"/>
                      <a:sym typeface="Lato Black"/>
                    </a:rPr>
                    <a:t>Container A</a:t>
                  </a:r>
                  <a:endParaRPr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endParaRPr>
                </a:p>
              </p:txBody>
            </p:sp>
          </p:grpSp>
          <p:grpSp>
            <p:nvGrpSpPr>
              <p:cNvPr id="694" name="Google Shape;694;p80"/>
              <p:cNvGrpSpPr/>
              <p:nvPr/>
            </p:nvGrpSpPr>
            <p:grpSpPr>
              <a:xfrm>
                <a:off x="2463675" y="3340477"/>
                <a:ext cx="1490837" cy="473057"/>
                <a:chOff x="420775" y="3173214"/>
                <a:chExt cx="1661100" cy="626400"/>
              </a:xfrm>
            </p:grpSpPr>
            <p:sp>
              <p:nvSpPr>
                <p:cNvPr id="695" name="Google Shape;695;p80"/>
                <p:cNvSpPr/>
                <p:nvPr/>
              </p:nvSpPr>
              <p:spPr>
                <a:xfrm>
                  <a:off x="420775" y="3173214"/>
                  <a:ext cx="1661100" cy="6264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/>
                </a:p>
              </p:txBody>
            </p:sp>
            <p:sp>
              <p:nvSpPr>
                <p:cNvPr id="696" name="Google Shape;696;p80"/>
                <p:cNvSpPr txBox="1"/>
                <p:nvPr/>
              </p:nvSpPr>
              <p:spPr>
                <a:xfrm>
                  <a:off x="505819" y="3340465"/>
                  <a:ext cx="1491000" cy="4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rgbClr val="EFEFEF"/>
                      </a:solidFill>
                      <a:latin typeface="Lato Black"/>
                      <a:ea typeface="Lato Black"/>
                      <a:cs typeface="Lato Black"/>
                      <a:sym typeface="Lato Black"/>
                    </a:rPr>
                    <a:t>Container B</a:t>
                  </a:r>
                  <a:endParaRPr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endParaRPr>
                </a:p>
              </p:txBody>
            </p:sp>
          </p:grpSp>
          <p:cxnSp>
            <p:nvCxnSpPr>
              <p:cNvPr id="697" name="Google Shape;697;p80"/>
              <p:cNvCxnSpPr>
                <a:stCxn id="693" idx="3"/>
                <a:endCxn id="696" idx="1"/>
              </p:cNvCxnSpPr>
              <p:nvPr/>
            </p:nvCxnSpPr>
            <p:spPr>
              <a:xfrm>
                <a:off x="1838825" y="3637045"/>
                <a:ext cx="7011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698" name="Google Shape;698;p80"/>
            <p:cNvSpPr txBox="1"/>
            <p:nvPr/>
          </p:nvSpPr>
          <p:spPr>
            <a:xfrm>
              <a:off x="689400" y="16535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1905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Direct Network</a:t>
              </a:r>
              <a:endParaRPr b="1"/>
            </a:p>
          </p:txBody>
        </p:sp>
      </p:grpSp>
      <p:grpSp>
        <p:nvGrpSpPr>
          <p:cNvPr id="699" name="Google Shape;699;p80"/>
          <p:cNvGrpSpPr/>
          <p:nvPr/>
        </p:nvGrpSpPr>
        <p:grpSpPr>
          <a:xfrm>
            <a:off x="424338" y="3048950"/>
            <a:ext cx="3530187" cy="1645463"/>
            <a:chOff x="424338" y="3048950"/>
            <a:chExt cx="3530187" cy="1645463"/>
          </a:xfrm>
        </p:grpSpPr>
        <p:grpSp>
          <p:nvGrpSpPr>
            <p:cNvPr id="700" name="Google Shape;700;p80"/>
            <p:cNvGrpSpPr/>
            <p:nvPr/>
          </p:nvGrpSpPr>
          <p:grpSpPr>
            <a:xfrm>
              <a:off x="1625812" y="4305166"/>
              <a:ext cx="1057732" cy="389247"/>
              <a:chOff x="523875" y="1736700"/>
              <a:chExt cx="2667000" cy="512100"/>
            </a:xfrm>
          </p:grpSpPr>
          <p:sp>
            <p:nvSpPr>
              <p:cNvPr id="701" name="Google Shape;701;p80"/>
              <p:cNvSpPr/>
              <p:nvPr/>
            </p:nvSpPr>
            <p:spPr>
              <a:xfrm>
                <a:off x="523875" y="1736700"/>
                <a:ext cx="2667000" cy="512100"/>
              </a:xfrm>
              <a:prstGeom prst="roundRect">
                <a:avLst>
                  <a:gd fmla="val 5208" name="adj"/>
                </a:avLst>
              </a:prstGeom>
              <a:solidFill>
                <a:srgbClr val="45818E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702" name="Google Shape;702;p80"/>
              <p:cNvSpPr txBox="1"/>
              <p:nvPr/>
            </p:nvSpPr>
            <p:spPr>
              <a:xfrm>
                <a:off x="619125" y="1785950"/>
                <a:ext cx="2500200" cy="400200"/>
              </a:xfrm>
              <a:prstGeom prst="rect">
                <a:avLst/>
              </a:prstGeom>
              <a:solidFill>
                <a:srgbClr val="4581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Lato"/>
                    <a:ea typeface="Lato"/>
                    <a:cs typeface="Lato"/>
                    <a:sym typeface="Lato"/>
                  </a:rPr>
                  <a:t>Storage</a:t>
                </a:r>
                <a:endParaRPr sz="11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703" name="Google Shape;703;p80"/>
            <p:cNvSpPr txBox="1"/>
            <p:nvPr/>
          </p:nvSpPr>
          <p:spPr>
            <a:xfrm>
              <a:off x="689413" y="304895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19050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File Sharing</a:t>
              </a:r>
              <a:endParaRPr b="1"/>
            </a:p>
          </p:txBody>
        </p:sp>
        <p:grpSp>
          <p:nvGrpSpPr>
            <p:cNvPr id="704" name="Google Shape;704;p80"/>
            <p:cNvGrpSpPr/>
            <p:nvPr/>
          </p:nvGrpSpPr>
          <p:grpSpPr>
            <a:xfrm>
              <a:off x="424338" y="3588027"/>
              <a:ext cx="1490837" cy="473057"/>
              <a:chOff x="420775" y="3173214"/>
              <a:chExt cx="1661100" cy="626400"/>
            </a:xfrm>
          </p:grpSpPr>
          <p:sp>
            <p:nvSpPr>
              <p:cNvPr id="705" name="Google Shape;705;p80"/>
              <p:cNvSpPr/>
              <p:nvPr/>
            </p:nvSpPr>
            <p:spPr>
              <a:xfrm>
                <a:off x="420775" y="3173214"/>
                <a:ext cx="1661100" cy="626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706" name="Google Shape;706;p80"/>
              <p:cNvSpPr txBox="1"/>
              <p:nvPr/>
            </p:nvSpPr>
            <p:spPr>
              <a:xfrm>
                <a:off x="505819" y="3340465"/>
                <a:ext cx="1491000" cy="4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 A</a:t>
                </a:r>
                <a:endParaRPr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grpSp>
          <p:nvGrpSpPr>
            <p:cNvPr id="707" name="Google Shape;707;p80"/>
            <p:cNvGrpSpPr/>
            <p:nvPr/>
          </p:nvGrpSpPr>
          <p:grpSpPr>
            <a:xfrm>
              <a:off x="2463688" y="3588027"/>
              <a:ext cx="1490837" cy="473057"/>
              <a:chOff x="420775" y="3173214"/>
              <a:chExt cx="1661100" cy="626400"/>
            </a:xfrm>
          </p:grpSpPr>
          <p:sp>
            <p:nvSpPr>
              <p:cNvPr id="708" name="Google Shape;708;p80"/>
              <p:cNvSpPr/>
              <p:nvPr/>
            </p:nvSpPr>
            <p:spPr>
              <a:xfrm>
                <a:off x="420775" y="3173214"/>
                <a:ext cx="1661100" cy="626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709" name="Google Shape;709;p80"/>
              <p:cNvSpPr txBox="1"/>
              <p:nvPr/>
            </p:nvSpPr>
            <p:spPr>
              <a:xfrm>
                <a:off x="505819" y="3340465"/>
                <a:ext cx="1491000" cy="4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 B</a:t>
                </a:r>
                <a:endParaRPr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cxnSp>
          <p:nvCxnSpPr>
            <p:cNvPr id="710" name="Google Shape;710;p80"/>
            <p:cNvCxnSpPr>
              <a:stCxn id="706" idx="2"/>
              <a:endCxn id="702" idx="1"/>
            </p:cNvCxnSpPr>
            <p:nvPr/>
          </p:nvCxnSpPr>
          <p:spPr>
            <a:xfrm>
              <a:off x="1169751" y="4054855"/>
              <a:ext cx="493800" cy="439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11" name="Google Shape;711;p80"/>
            <p:cNvCxnSpPr>
              <a:stCxn id="709" idx="2"/>
              <a:endCxn id="702" idx="3"/>
            </p:cNvCxnSpPr>
            <p:nvPr/>
          </p:nvCxnSpPr>
          <p:spPr>
            <a:xfrm flipH="1">
              <a:off x="2655301" y="4054855"/>
              <a:ext cx="553800" cy="439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1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A few Docker Concepts ...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17" name="Google Shape;717;p81"/>
          <p:cNvSpPr txBox="1"/>
          <p:nvPr/>
        </p:nvSpPr>
        <p:spPr>
          <a:xfrm>
            <a:off x="424325" y="1736700"/>
            <a:ext cx="71619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DockerFile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YAML file - contains all the commands a user could call on the command line to assemble an image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Defines your base Images - the building blocks of your application.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 Compose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CLI tool which lets you define an application made up of a collection of containers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to create related images which can be deployed together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 Ignore file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 the files you don’t want included in your image. Eg build artifacts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2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The Plan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723" name="Google Shape;723;p82"/>
          <p:cNvGrpSpPr/>
          <p:nvPr/>
        </p:nvGrpSpPr>
        <p:grpSpPr>
          <a:xfrm>
            <a:off x="620856" y="2618700"/>
            <a:ext cx="1319632" cy="887213"/>
            <a:chOff x="523875" y="1736700"/>
            <a:chExt cx="2667000" cy="512100"/>
          </a:xfrm>
        </p:grpSpPr>
        <p:sp>
          <p:nvSpPr>
            <p:cNvPr id="724" name="Google Shape;724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25" name="Google Shape;725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26" name="Google Shape;726;p82"/>
          <p:cNvGrpSpPr/>
          <p:nvPr/>
        </p:nvGrpSpPr>
        <p:grpSpPr>
          <a:xfrm>
            <a:off x="620856" y="3740200"/>
            <a:ext cx="1319632" cy="887213"/>
            <a:chOff x="523875" y="1736700"/>
            <a:chExt cx="2667000" cy="512100"/>
          </a:xfrm>
        </p:grpSpPr>
        <p:sp>
          <p:nvSpPr>
            <p:cNvPr id="727" name="Google Shape;727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F8A8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28" name="Google Shape;728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F8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Database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29" name="Google Shape;729;p82"/>
          <p:cNvSpPr txBox="1"/>
          <p:nvPr>
            <p:ph idx="1" type="subTitle"/>
          </p:nvPr>
        </p:nvSpPr>
        <p:spPr>
          <a:xfrm>
            <a:off x="424325" y="1989925"/>
            <a:ext cx="17127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Development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30" name="Google Shape;730;p82"/>
          <p:cNvCxnSpPr/>
          <p:nvPr/>
        </p:nvCxnSpPr>
        <p:spPr>
          <a:xfrm flipH="1">
            <a:off x="2402100" y="1576975"/>
            <a:ext cx="39900" cy="328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731" name="Google Shape;731;p82"/>
          <p:cNvGrpSpPr/>
          <p:nvPr/>
        </p:nvGrpSpPr>
        <p:grpSpPr>
          <a:xfrm>
            <a:off x="3242956" y="3740200"/>
            <a:ext cx="1319632" cy="887213"/>
            <a:chOff x="523875" y="1736700"/>
            <a:chExt cx="2667000" cy="512100"/>
          </a:xfrm>
        </p:grpSpPr>
        <p:sp>
          <p:nvSpPr>
            <p:cNvPr id="732" name="Google Shape;732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F8A8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33" name="Google Shape;733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F8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Database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34" name="Google Shape;734;p82"/>
          <p:cNvSpPr txBox="1"/>
          <p:nvPr>
            <p:ph idx="1" type="subTitle"/>
          </p:nvPr>
        </p:nvSpPr>
        <p:spPr>
          <a:xfrm>
            <a:off x="3046425" y="1989925"/>
            <a:ext cx="17127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Staging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35" name="Google Shape;735;p82"/>
          <p:cNvGrpSpPr/>
          <p:nvPr/>
        </p:nvGrpSpPr>
        <p:grpSpPr>
          <a:xfrm>
            <a:off x="2556947" y="2903548"/>
            <a:ext cx="1029462" cy="593114"/>
            <a:chOff x="523875" y="1736700"/>
            <a:chExt cx="2667000" cy="512100"/>
          </a:xfrm>
        </p:grpSpPr>
        <p:sp>
          <p:nvSpPr>
            <p:cNvPr id="736" name="Google Shape;736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37" name="Google Shape;737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38" name="Google Shape;738;p82"/>
          <p:cNvGrpSpPr/>
          <p:nvPr/>
        </p:nvGrpSpPr>
        <p:grpSpPr>
          <a:xfrm>
            <a:off x="3388047" y="2470398"/>
            <a:ext cx="1029462" cy="593114"/>
            <a:chOff x="523875" y="1736700"/>
            <a:chExt cx="2667000" cy="512100"/>
          </a:xfrm>
        </p:grpSpPr>
        <p:sp>
          <p:nvSpPr>
            <p:cNvPr id="739" name="Google Shape;739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40" name="Google Shape;740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41" name="Google Shape;741;p82"/>
          <p:cNvGrpSpPr/>
          <p:nvPr/>
        </p:nvGrpSpPr>
        <p:grpSpPr>
          <a:xfrm>
            <a:off x="4245772" y="2923973"/>
            <a:ext cx="1029462" cy="593114"/>
            <a:chOff x="523875" y="1736700"/>
            <a:chExt cx="2667000" cy="512100"/>
          </a:xfrm>
        </p:grpSpPr>
        <p:sp>
          <p:nvSpPr>
            <p:cNvPr id="742" name="Google Shape;742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43" name="Google Shape;743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744" name="Google Shape;744;p82"/>
          <p:cNvCxnSpPr/>
          <p:nvPr/>
        </p:nvCxnSpPr>
        <p:spPr>
          <a:xfrm flipH="1">
            <a:off x="5668525" y="1576975"/>
            <a:ext cx="39900" cy="328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745" name="Google Shape;745;p82"/>
          <p:cNvGrpSpPr/>
          <p:nvPr/>
        </p:nvGrpSpPr>
        <p:grpSpPr>
          <a:xfrm>
            <a:off x="6509381" y="3740200"/>
            <a:ext cx="1319632" cy="887213"/>
            <a:chOff x="523875" y="1736700"/>
            <a:chExt cx="2667000" cy="512100"/>
          </a:xfrm>
        </p:grpSpPr>
        <p:sp>
          <p:nvSpPr>
            <p:cNvPr id="746" name="Google Shape;746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F8A8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47" name="Google Shape;747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F8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Database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48" name="Google Shape;748;p82"/>
          <p:cNvSpPr txBox="1"/>
          <p:nvPr>
            <p:ph idx="1" type="subTitle"/>
          </p:nvPr>
        </p:nvSpPr>
        <p:spPr>
          <a:xfrm>
            <a:off x="6312850" y="1989925"/>
            <a:ext cx="1712700" cy="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49" name="Google Shape;749;p82"/>
          <p:cNvGrpSpPr/>
          <p:nvPr/>
        </p:nvGrpSpPr>
        <p:grpSpPr>
          <a:xfrm>
            <a:off x="5823372" y="2903548"/>
            <a:ext cx="1029462" cy="593114"/>
            <a:chOff x="523875" y="1736700"/>
            <a:chExt cx="2667000" cy="512100"/>
          </a:xfrm>
        </p:grpSpPr>
        <p:sp>
          <p:nvSpPr>
            <p:cNvPr id="750" name="Google Shape;750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51" name="Google Shape;751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52" name="Google Shape;752;p82"/>
          <p:cNvGrpSpPr/>
          <p:nvPr/>
        </p:nvGrpSpPr>
        <p:grpSpPr>
          <a:xfrm>
            <a:off x="6654472" y="2470398"/>
            <a:ext cx="1029462" cy="593114"/>
            <a:chOff x="523875" y="1736700"/>
            <a:chExt cx="2667000" cy="512100"/>
          </a:xfrm>
        </p:grpSpPr>
        <p:sp>
          <p:nvSpPr>
            <p:cNvPr id="753" name="Google Shape;753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54" name="Google Shape;754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55" name="Google Shape;755;p82"/>
          <p:cNvGrpSpPr/>
          <p:nvPr/>
        </p:nvGrpSpPr>
        <p:grpSpPr>
          <a:xfrm>
            <a:off x="7512197" y="2923973"/>
            <a:ext cx="1029462" cy="593114"/>
            <a:chOff x="523875" y="1736700"/>
            <a:chExt cx="2667000" cy="512100"/>
          </a:xfrm>
        </p:grpSpPr>
        <p:sp>
          <p:nvSpPr>
            <p:cNvPr id="756" name="Google Shape;756;p82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1C23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757" name="Google Shape;757;p82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Lato"/>
                  <a:ea typeface="Lato"/>
                  <a:cs typeface="Lato"/>
                  <a:sym typeface="Lato"/>
                </a:rPr>
                <a:t>Website</a:t>
              </a:r>
              <a:endParaRPr b="1"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3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</a:t>
            </a:r>
            <a:endParaRPr/>
          </a:p>
        </p:txBody>
      </p:sp>
      <p:pic>
        <p:nvPicPr>
          <p:cNvPr id="763" name="Google Shape;7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075" y="2707109"/>
            <a:ext cx="2051815" cy="205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4"/>
          <p:cNvSpPr txBox="1"/>
          <p:nvPr>
            <p:ph type="ctrTitle"/>
          </p:nvPr>
        </p:nvSpPr>
        <p:spPr>
          <a:xfrm>
            <a:off x="424150" y="618725"/>
            <a:ext cx="4213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Blazor?</a:t>
            </a:r>
            <a:endParaRPr/>
          </a:p>
        </p:txBody>
      </p:sp>
      <p:sp>
        <p:nvSpPr>
          <p:cNvPr id="769" name="Google Shape;769;p84"/>
          <p:cNvSpPr txBox="1"/>
          <p:nvPr>
            <p:ph idx="1" type="subTitle"/>
          </p:nvPr>
        </p:nvSpPr>
        <p:spPr>
          <a:xfrm>
            <a:off x="424150" y="1735625"/>
            <a:ext cx="75678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rich, interactive, client-side UI with .NET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C# on the browser without code transpilation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Leverage the .NET ecosystem of libraries and benefit from the performance and reliability and security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Supported on all modern web and mobile browsers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 interoperability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hybrid desktop and mobile apps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5"/>
          <p:cNvSpPr txBox="1"/>
          <p:nvPr>
            <p:ph idx="4294967295" type="ctrTitle"/>
          </p:nvPr>
        </p:nvSpPr>
        <p:spPr>
          <a:xfrm>
            <a:off x="424150" y="618725"/>
            <a:ext cx="4213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Server</a:t>
            </a:r>
            <a:endParaRPr/>
          </a:p>
        </p:txBody>
      </p:sp>
      <p:sp>
        <p:nvSpPr>
          <p:cNvPr id="775" name="Google Shape;775;p85"/>
          <p:cNvSpPr txBox="1"/>
          <p:nvPr>
            <p:ph idx="4294967295" type="subTitle"/>
          </p:nvPr>
        </p:nvSpPr>
        <p:spPr>
          <a:xfrm>
            <a:off x="424150" y="1467725"/>
            <a:ext cx="48264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Released in Sept 2019, alongside .NET Core 3.0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Host Razor Components on the server in an ASP.NET Core app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 is executed on the server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UI updates, event handling and JavaScript calls are handled over a SignalR connection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Requires an active SignalR connection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76" name="Google Shape;7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549" y="2006762"/>
            <a:ext cx="3571875" cy="15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6"/>
          <p:cNvSpPr txBox="1"/>
          <p:nvPr>
            <p:ph type="ctrTitle"/>
          </p:nvPr>
        </p:nvSpPr>
        <p:spPr>
          <a:xfrm>
            <a:off x="424150" y="621792"/>
            <a:ext cx="55140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Server Prerendering</a:t>
            </a:r>
            <a:endParaRPr/>
          </a:p>
        </p:txBody>
      </p:sp>
      <p:sp>
        <p:nvSpPr>
          <p:cNvPr id="782" name="Google Shape;782;p86"/>
          <p:cNvSpPr txBox="1"/>
          <p:nvPr>
            <p:ph idx="1" type="subTitle"/>
          </p:nvPr>
        </p:nvSpPr>
        <p:spPr>
          <a:xfrm>
            <a:off x="424150" y="1833850"/>
            <a:ext cx="65379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Razor components compiled to static HTML and sent to client upon first request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SignalR connection is established, the static elements are replaced with interactive elements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responsive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7"/>
          <p:cNvSpPr txBox="1"/>
          <p:nvPr>
            <p:ph type="ctrTitle"/>
          </p:nvPr>
        </p:nvSpPr>
        <p:spPr>
          <a:xfrm>
            <a:off x="424150" y="621792"/>
            <a:ext cx="55140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Server UI Updates</a:t>
            </a:r>
            <a:endParaRPr/>
          </a:p>
        </p:txBody>
      </p:sp>
      <p:sp>
        <p:nvSpPr>
          <p:cNvPr id="788" name="Google Shape;788;p87"/>
          <p:cNvSpPr txBox="1"/>
          <p:nvPr>
            <p:ph idx="1" type="subTitle"/>
          </p:nvPr>
        </p:nvSpPr>
        <p:spPr>
          <a:xfrm>
            <a:off x="424150" y="1833850"/>
            <a:ext cx="65379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graph re-rendered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UI difference calculated and sent to client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Applied by browser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8"/>
          <p:cNvSpPr txBox="1"/>
          <p:nvPr>
            <p:ph type="ctrTitle"/>
          </p:nvPr>
        </p:nvSpPr>
        <p:spPr>
          <a:xfrm>
            <a:off x="424150" y="618725"/>
            <a:ext cx="4213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WASM</a:t>
            </a:r>
            <a:endParaRPr/>
          </a:p>
        </p:txBody>
      </p:sp>
      <p:sp>
        <p:nvSpPr>
          <p:cNvPr id="794" name="Google Shape;794;p88"/>
          <p:cNvSpPr txBox="1"/>
          <p:nvPr>
            <p:ph idx="1" type="subTitle"/>
          </p:nvPr>
        </p:nvSpPr>
        <p:spPr>
          <a:xfrm>
            <a:off x="424150" y="1735625"/>
            <a:ext cx="75678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Principal hosting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Released in May 2020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.NET code in the browser using the JavaScript security sandbox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Assemblies are downloaded to the client and runs from the client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DOM manipulation using JavaScript interop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PWA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Pre-rendering functionality using hosted app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9"/>
          <p:cNvSpPr txBox="1"/>
          <p:nvPr>
            <p:ph type="ctrTitle"/>
          </p:nvPr>
        </p:nvSpPr>
        <p:spPr>
          <a:xfrm>
            <a:off x="424150" y="618725"/>
            <a:ext cx="4213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Blazor Hybrid</a:t>
            </a:r>
            <a:endParaRPr/>
          </a:p>
        </p:txBody>
      </p:sp>
      <p:sp>
        <p:nvSpPr>
          <p:cNvPr id="800" name="Google Shape;800;p89"/>
          <p:cNvSpPr txBox="1"/>
          <p:nvPr>
            <p:ph idx="1" type="subTitle"/>
          </p:nvPr>
        </p:nvSpPr>
        <p:spPr>
          <a:xfrm>
            <a:off x="459875" y="1717750"/>
            <a:ext cx="75678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Extension to Blazor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 native desktop and mobile apps using Blazor and .NET MAUI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embedded web view control to render Web 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browser, no HTTP, native app running on the device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Best of both worlds  - broad reach with web and access native device capabilities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web development skills to build native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Enables embedding Blazor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Bring Razor Component Libraries into native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WebView2 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72"/>
          <p:cNvGrpSpPr/>
          <p:nvPr/>
        </p:nvGrpSpPr>
        <p:grpSpPr>
          <a:xfrm>
            <a:off x="5236474" y="-2318706"/>
            <a:ext cx="5573027" cy="9182506"/>
            <a:chOff x="5236474" y="-2318706"/>
            <a:chExt cx="5573027" cy="9182506"/>
          </a:xfrm>
        </p:grpSpPr>
        <p:pic>
          <p:nvPicPr>
            <p:cNvPr id="456" name="Google Shape;456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699986">
              <a:off x="8008230" y="-899009"/>
              <a:ext cx="2320643" cy="2320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100011">
              <a:off x="5686266" y="-1868924"/>
              <a:ext cx="2171764" cy="217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100044">
              <a:off x="7366438" y="4172688"/>
              <a:ext cx="2229400" cy="222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39850" y="1938175"/>
              <a:ext cx="896226" cy="896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72"/>
          <p:cNvGrpSpPr/>
          <p:nvPr/>
        </p:nvGrpSpPr>
        <p:grpSpPr>
          <a:xfrm>
            <a:off x="356552" y="3336866"/>
            <a:ext cx="2526868" cy="1608823"/>
            <a:chOff x="424150" y="1984375"/>
            <a:chExt cx="3618600" cy="2124700"/>
          </a:xfrm>
        </p:grpSpPr>
        <p:sp>
          <p:nvSpPr>
            <p:cNvPr id="461" name="Google Shape;461;p72"/>
            <p:cNvSpPr txBox="1"/>
            <p:nvPr/>
          </p:nvSpPr>
          <p:spPr>
            <a:xfrm>
              <a:off x="424150" y="1984375"/>
              <a:ext cx="361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544B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Carl Sargunar</a:t>
              </a:r>
              <a:endParaRPr sz="2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462" name="Google Shape;462;p72"/>
            <p:cNvSpPr txBox="1"/>
            <p:nvPr/>
          </p:nvSpPr>
          <p:spPr>
            <a:xfrm>
              <a:off x="439750" y="2448275"/>
              <a:ext cx="3587400" cy="16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@CarlCod_es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https://carlcod.es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Likes Raspberry Pis &amp; IoT Stuff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Also Umbraco and Docker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63" name="Google Shape;463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250" y="697225"/>
            <a:ext cx="2483474" cy="2483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72"/>
          <p:cNvGrpSpPr/>
          <p:nvPr/>
        </p:nvGrpSpPr>
        <p:grpSpPr>
          <a:xfrm>
            <a:off x="4541652" y="3336866"/>
            <a:ext cx="2526868" cy="1608823"/>
            <a:chOff x="1516911" y="1910682"/>
            <a:chExt cx="3618600" cy="2124700"/>
          </a:xfrm>
        </p:grpSpPr>
        <p:sp>
          <p:nvSpPr>
            <p:cNvPr id="466" name="Google Shape;466;p72"/>
            <p:cNvSpPr txBox="1"/>
            <p:nvPr/>
          </p:nvSpPr>
          <p:spPr>
            <a:xfrm>
              <a:off x="1516911" y="1910682"/>
              <a:ext cx="361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544B1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Poornima Nayar</a:t>
              </a:r>
              <a:endParaRPr sz="2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467" name="Google Shape;467;p72"/>
            <p:cNvSpPr txBox="1"/>
            <p:nvPr/>
          </p:nvSpPr>
          <p:spPr>
            <a:xfrm>
              <a:off x="1532511" y="2374582"/>
              <a:ext cx="3587400" cy="16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@</a:t>
              </a: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PoornimaNayar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https://poornimanayar.co.uk/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62335"/>
                  </a:solidFill>
                  <a:latin typeface="Lato"/>
                  <a:ea typeface="Lato"/>
                  <a:cs typeface="Lato"/>
                  <a:sym typeface="Lato"/>
                </a:rPr>
                <a:t>Microsoft and Umbraco MVP </a:t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68" name="Google Shape;468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1650" y="697225"/>
            <a:ext cx="2483475" cy="24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0"/>
          <p:cNvSpPr txBox="1"/>
          <p:nvPr>
            <p:ph type="ctrTitle"/>
          </p:nvPr>
        </p:nvSpPr>
        <p:spPr>
          <a:xfrm>
            <a:off x="424150" y="618725"/>
            <a:ext cx="4213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Razor Components</a:t>
            </a:r>
            <a:endParaRPr/>
          </a:p>
        </p:txBody>
      </p:sp>
      <p:sp>
        <p:nvSpPr>
          <p:cNvPr id="806" name="Google Shape;806;p90"/>
          <p:cNvSpPr txBox="1"/>
          <p:nvPr>
            <p:ph idx="1" type="subTitle"/>
          </p:nvPr>
        </p:nvSpPr>
        <p:spPr>
          <a:xfrm>
            <a:off x="459875" y="1717750"/>
            <a:ext cx="75678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Building blocks of Blazor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Razor markup with a .razor extension. Formally called Razor Components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be a page, a form or a dialog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 names must always start with an uppercase character Mycomponent.razor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Include a component in a page or another component by using the name of the component as a HTML tag. For e.g. a component called </a:t>
            </a:r>
            <a:r>
              <a:rPr i="1" lang="en">
                <a:solidFill>
                  <a:srgbClr val="0000FF"/>
                </a:solidFill>
              </a:rPr>
              <a:t>Mycomponent.razor </a:t>
            </a:r>
            <a:r>
              <a:rPr lang="en"/>
              <a:t>can be called 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i="1" lang="en">
                <a:solidFill>
                  <a:srgbClr val="0000FF"/>
                </a:solidFill>
              </a:rPr>
              <a:t>&lt; Mycomponent &gt;&lt;/ Mycomponent &gt;</a:t>
            </a:r>
            <a:endParaRPr i="1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nest components, can be reused or even shared among projects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1611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1"/>
          <p:cNvSpPr txBox="1"/>
          <p:nvPr/>
        </p:nvSpPr>
        <p:spPr>
          <a:xfrm>
            <a:off x="5601650" y="1832575"/>
            <a:ext cx="328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rPr>
              <a:t>Umbraco Headless(-ly)</a:t>
            </a:r>
            <a:endParaRPr b="1" sz="3000">
              <a:solidFill>
                <a:srgbClr val="3544B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2"/>
          <p:cNvSpPr txBox="1"/>
          <p:nvPr/>
        </p:nvSpPr>
        <p:spPr>
          <a:xfrm>
            <a:off x="5449250" y="1832575"/>
            <a:ext cx="369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rPr>
              <a:t>Umbraco Heartcore</a:t>
            </a:r>
            <a:endParaRPr b="1" sz="3000">
              <a:solidFill>
                <a:srgbClr val="3544B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8" name="Google Shape;81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96850" cy="482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3"/>
          <p:cNvSpPr txBox="1"/>
          <p:nvPr>
            <p:ph idx="4294967295" type="ctrTitle"/>
          </p:nvPr>
        </p:nvSpPr>
        <p:spPr>
          <a:xfrm>
            <a:off x="424150" y="618725"/>
            <a:ext cx="42135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Lifecycle</a:t>
            </a:r>
            <a:endParaRPr/>
          </a:p>
        </p:txBody>
      </p:sp>
      <p:sp>
        <p:nvSpPr>
          <p:cNvPr id="824" name="Google Shape;824;p93"/>
          <p:cNvSpPr txBox="1"/>
          <p:nvPr/>
        </p:nvSpPr>
        <p:spPr>
          <a:xfrm>
            <a:off x="366125" y="1598425"/>
            <a:ext cx="18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5" name="Google Shape;825;p93"/>
          <p:cNvSpPr/>
          <p:nvPr/>
        </p:nvSpPr>
        <p:spPr>
          <a:xfrm>
            <a:off x="229925" y="1558625"/>
            <a:ext cx="2002500" cy="109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SetParametersAsync</a:t>
            </a:r>
            <a:endParaRPr sz="1200"/>
          </a:p>
        </p:txBody>
      </p:sp>
      <p:sp>
        <p:nvSpPr>
          <p:cNvPr id="826" name="Google Shape;826;p93"/>
          <p:cNvSpPr/>
          <p:nvPr/>
        </p:nvSpPr>
        <p:spPr>
          <a:xfrm>
            <a:off x="6889900" y="1558625"/>
            <a:ext cx="2002500" cy="109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OnAfterRender{Async}</a:t>
            </a:r>
            <a:endParaRPr sz="1200"/>
          </a:p>
        </p:txBody>
      </p:sp>
      <p:sp>
        <p:nvSpPr>
          <p:cNvPr id="827" name="Google Shape;827;p93"/>
          <p:cNvSpPr/>
          <p:nvPr/>
        </p:nvSpPr>
        <p:spPr>
          <a:xfrm>
            <a:off x="4592850" y="1558625"/>
            <a:ext cx="2120400" cy="109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OnParametersSet{Async}</a:t>
            </a:r>
            <a:endParaRPr sz="1200"/>
          </a:p>
        </p:txBody>
      </p:sp>
      <p:sp>
        <p:nvSpPr>
          <p:cNvPr id="828" name="Google Shape;828;p93"/>
          <p:cNvSpPr/>
          <p:nvPr/>
        </p:nvSpPr>
        <p:spPr>
          <a:xfrm>
            <a:off x="2447625" y="1558625"/>
            <a:ext cx="2002500" cy="109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OnInitialized{Async}</a:t>
            </a:r>
            <a:endParaRPr sz="1200"/>
          </a:p>
        </p:txBody>
      </p:sp>
      <p:sp>
        <p:nvSpPr>
          <p:cNvPr id="829" name="Google Shape;829;p93"/>
          <p:cNvSpPr/>
          <p:nvPr/>
        </p:nvSpPr>
        <p:spPr>
          <a:xfrm>
            <a:off x="321475" y="2928950"/>
            <a:ext cx="17859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Set parameters for the component</a:t>
            </a:r>
            <a:endParaRPr sz="1000"/>
          </a:p>
        </p:txBody>
      </p:sp>
      <p:sp>
        <p:nvSpPr>
          <p:cNvPr id="830" name="Google Shape;830;p93"/>
          <p:cNvSpPr/>
          <p:nvPr/>
        </p:nvSpPr>
        <p:spPr>
          <a:xfrm>
            <a:off x="2447625" y="2945225"/>
            <a:ext cx="20025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Init the component</a:t>
            </a:r>
            <a:endParaRPr sz="1000"/>
          </a:p>
        </p:txBody>
      </p:sp>
      <p:sp>
        <p:nvSpPr>
          <p:cNvPr id="831" name="Google Shape;831;p93"/>
          <p:cNvSpPr/>
          <p:nvPr/>
        </p:nvSpPr>
        <p:spPr>
          <a:xfrm>
            <a:off x="4592850" y="2928950"/>
            <a:ext cx="21204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After component init and then everytime after a parameter value changes</a:t>
            </a:r>
            <a:endParaRPr/>
          </a:p>
        </p:txBody>
      </p:sp>
      <p:sp>
        <p:nvSpPr>
          <p:cNvPr id="832" name="Google Shape;832;p93"/>
          <p:cNvSpPr/>
          <p:nvPr/>
        </p:nvSpPr>
        <p:spPr>
          <a:xfrm>
            <a:off x="6889900" y="2928950"/>
            <a:ext cx="17859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Set parameters for the component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4"/>
          <p:cNvSpPr txBox="1"/>
          <p:nvPr/>
        </p:nvSpPr>
        <p:spPr>
          <a:xfrm>
            <a:off x="0" y="332087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sz="3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p94"/>
          <p:cNvSpPr txBox="1"/>
          <p:nvPr/>
        </p:nvSpPr>
        <p:spPr>
          <a:xfrm>
            <a:off x="4049625" y="1698175"/>
            <a:ext cx="9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549A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800">
                <a:solidFill>
                  <a:srgbClr val="3549AE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b="1" lang="en" sz="2800">
                <a:solidFill>
                  <a:srgbClr val="3549AE"/>
                </a:solidFill>
                <a:latin typeface="Lato"/>
                <a:ea typeface="Lato"/>
                <a:cs typeface="Lato"/>
                <a:sym typeface="Lato"/>
              </a:rPr>
              <a:t>   o</a:t>
            </a:r>
            <a:r>
              <a:rPr b="1" lang="en" sz="2800">
                <a:solidFill>
                  <a:srgbClr val="3549AE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800">
              <a:solidFill>
                <a:srgbClr val="3549A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5"/>
          <p:cNvSpPr txBox="1"/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5"/>
          <p:cNvSpPr txBox="1"/>
          <p:nvPr>
            <p:ph idx="1" type="subTitle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What is Docker?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74" name="Google Shape;474;p73"/>
          <p:cNvSpPr txBox="1"/>
          <p:nvPr/>
        </p:nvSpPr>
        <p:spPr>
          <a:xfrm>
            <a:off x="424325" y="1736700"/>
            <a:ext cx="71619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Docker is a set of platform-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as-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a-service products that use OS-level virtualization to deliver software in packages called containers.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Containers are isolated from one another and bundle their own software, libraries and configuration files; they can communicate with each other through well-defined channels.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Little virtual machines?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...Ish (but not really)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4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Virtual Machine vs Docker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375" y="2094587"/>
            <a:ext cx="3134049" cy="250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25" y="2094600"/>
            <a:ext cx="3134049" cy="250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4"/>
          <p:cNvSpPr txBox="1"/>
          <p:nvPr/>
        </p:nvSpPr>
        <p:spPr>
          <a:xfrm>
            <a:off x="424325" y="1549225"/>
            <a:ext cx="74019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Virtual machines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virtualize the hardware. Docker virtualizes the operating system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75"/>
          <p:cNvGrpSpPr/>
          <p:nvPr/>
        </p:nvGrpSpPr>
        <p:grpSpPr>
          <a:xfrm>
            <a:off x="424325" y="956125"/>
            <a:ext cx="8624440" cy="3954400"/>
            <a:chOff x="424325" y="956125"/>
            <a:chExt cx="8624440" cy="3954400"/>
          </a:xfrm>
        </p:grpSpPr>
        <p:grpSp>
          <p:nvGrpSpPr>
            <p:cNvPr id="488" name="Google Shape;488;p75"/>
            <p:cNvGrpSpPr/>
            <p:nvPr/>
          </p:nvGrpSpPr>
          <p:grpSpPr>
            <a:xfrm>
              <a:off x="424325" y="1663838"/>
              <a:ext cx="2269475" cy="3024888"/>
              <a:chOff x="424325" y="1663838"/>
              <a:chExt cx="2269475" cy="3024888"/>
            </a:xfrm>
          </p:grpSpPr>
          <p:sp>
            <p:nvSpPr>
              <p:cNvPr id="489" name="Google Shape;489;p75"/>
              <p:cNvSpPr/>
              <p:nvPr/>
            </p:nvSpPr>
            <p:spPr>
              <a:xfrm>
                <a:off x="424325" y="1750225"/>
                <a:ext cx="2263500" cy="29385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0" name="Google Shape;490;p75"/>
              <p:cNvGrpSpPr/>
              <p:nvPr/>
            </p:nvGrpSpPr>
            <p:grpSpPr>
              <a:xfrm>
                <a:off x="523886" y="2181038"/>
                <a:ext cx="2031454" cy="512100"/>
                <a:chOff x="523875" y="1736700"/>
                <a:chExt cx="2667000" cy="512100"/>
              </a:xfrm>
            </p:grpSpPr>
            <p:sp>
              <p:nvSpPr>
                <p:cNvPr id="491" name="Google Shape;491;p75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75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Lato"/>
                      <a:ea typeface="Lato"/>
                      <a:cs typeface="Lato"/>
                      <a:sym typeface="Lato"/>
                    </a:rPr>
                    <a:t>Application</a:t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93" name="Google Shape;493;p75"/>
              <p:cNvGrpSpPr/>
              <p:nvPr/>
            </p:nvGrpSpPr>
            <p:grpSpPr>
              <a:xfrm>
                <a:off x="523886" y="2787275"/>
                <a:ext cx="2031454" cy="512100"/>
                <a:chOff x="523875" y="1736700"/>
                <a:chExt cx="2667000" cy="512100"/>
              </a:xfrm>
            </p:grpSpPr>
            <p:sp>
              <p:nvSpPr>
                <p:cNvPr id="494" name="Google Shape;494;p75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rgbClr val="E6913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75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solidFill>
                  <a:srgbClr val="E691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Lato"/>
                      <a:ea typeface="Lato"/>
                      <a:cs typeface="Lato"/>
                      <a:sym typeface="Lato"/>
                    </a:rPr>
                    <a:t>Networking</a:t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96" name="Google Shape;496;p75"/>
              <p:cNvSpPr txBox="1"/>
              <p:nvPr/>
            </p:nvSpPr>
            <p:spPr>
              <a:xfrm>
                <a:off x="540275" y="1663838"/>
                <a:ext cx="20316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</a:t>
                </a:r>
                <a:endParaRPr sz="1900"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  <p:grpSp>
            <p:nvGrpSpPr>
              <p:cNvPr id="497" name="Google Shape;497;p75"/>
              <p:cNvGrpSpPr/>
              <p:nvPr/>
            </p:nvGrpSpPr>
            <p:grpSpPr>
              <a:xfrm>
                <a:off x="523886" y="3393500"/>
                <a:ext cx="2031454" cy="512100"/>
                <a:chOff x="523875" y="1736700"/>
                <a:chExt cx="2667000" cy="512100"/>
              </a:xfrm>
            </p:grpSpPr>
            <p:sp>
              <p:nvSpPr>
                <p:cNvPr id="498" name="Google Shape;498;p75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rgbClr val="B6D7A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75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solidFill>
                  <a:srgbClr val="B6D7A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Lato"/>
                      <a:ea typeface="Lato"/>
                      <a:cs typeface="Lato"/>
                      <a:sym typeface="Lato"/>
                    </a:rPr>
                    <a:t>Container Storage</a:t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00" name="Google Shape;500;p75"/>
              <p:cNvGrpSpPr/>
              <p:nvPr/>
            </p:nvGrpSpPr>
            <p:grpSpPr>
              <a:xfrm>
                <a:off x="523823" y="4097450"/>
                <a:ext cx="2031600" cy="512100"/>
                <a:chOff x="523886" y="3999725"/>
                <a:chExt cx="2031600" cy="512100"/>
              </a:xfrm>
            </p:grpSpPr>
            <p:sp>
              <p:nvSpPr>
                <p:cNvPr id="501" name="Google Shape;501;p75"/>
                <p:cNvSpPr/>
                <p:nvPr/>
              </p:nvSpPr>
              <p:spPr>
                <a:xfrm>
                  <a:off x="523886" y="3999725"/>
                  <a:ext cx="20316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rgbClr val="CFE2F3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75"/>
                <p:cNvSpPr txBox="1"/>
                <p:nvPr/>
              </p:nvSpPr>
              <p:spPr>
                <a:xfrm>
                  <a:off x="596438" y="4048975"/>
                  <a:ext cx="1904400" cy="400200"/>
                </a:xfrm>
                <a:prstGeom prst="rect">
                  <a:avLst/>
                </a:prstGeom>
                <a:solidFill>
                  <a:srgbClr val="CFE2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Lato"/>
                      <a:ea typeface="Lato"/>
                      <a:cs typeface="Lato"/>
                      <a:sym typeface="Lato"/>
                    </a:rPr>
                    <a:t>Persisted Storage</a:t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503" name="Google Shape;503;p75"/>
              <p:cNvCxnSpPr/>
              <p:nvPr/>
            </p:nvCxnSpPr>
            <p:spPr>
              <a:xfrm>
                <a:off x="432700" y="4005925"/>
                <a:ext cx="2261100" cy="6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04" name="Google Shape;504;p75"/>
            <p:cNvSpPr txBox="1"/>
            <p:nvPr/>
          </p:nvSpPr>
          <p:spPr>
            <a:xfrm>
              <a:off x="424325" y="956125"/>
              <a:ext cx="74625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What is a container?</a:t>
              </a:r>
              <a:endParaRPr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cxnSp>
          <p:nvCxnSpPr>
            <p:cNvPr id="505" name="Google Shape;505;p75"/>
            <p:cNvCxnSpPr/>
            <p:nvPr/>
          </p:nvCxnSpPr>
          <p:spPr>
            <a:xfrm>
              <a:off x="5137600" y="1176125"/>
              <a:ext cx="5400" cy="3734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506" name="Google Shape;506;p75"/>
            <p:cNvGrpSpPr/>
            <p:nvPr/>
          </p:nvGrpSpPr>
          <p:grpSpPr>
            <a:xfrm>
              <a:off x="2928751" y="2795900"/>
              <a:ext cx="1932319" cy="512100"/>
              <a:chOff x="523875" y="1736700"/>
              <a:chExt cx="2667000" cy="512100"/>
            </a:xfrm>
          </p:grpSpPr>
          <p:sp>
            <p:nvSpPr>
              <p:cNvPr id="507" name="Google Shape;507;p75"/>
              <p:cNvSpPr/>
              <p:nvPr/>
            </p:nvSpPr>
            <p:spPr>
              <a:xfrm>
                <a:off x="523875" y="1736700"/>
                <a:ext cx="2667000" cy="512100"/>
              </a:xfrm>
              <a:prstGeom prst="roundRect">
                <a:avLst>
                  <a:gd fmla="val 5208" name="adj"/>
                </a:avLst>
              </a:prstGeom>
              <a:solidFill>
                <a:srgbClr val="E6913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75"/>
              <p:cNvSpPr txBox="1"/>
              <p:nvPr/>
            </p:nvSpPr>
            <p:spPr>
              <a:xfrm>
                <a:off x="619125" y="1785950"/>
                <a:ext cx="2500200" cy="400200"/>
              </a:xfrm>
              <a:prstGeom prst="rect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Networking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09" name="Google Shape;509;p75"/>
            <p:cNvGrpSpPr/>
            <p:nvPr/>
          </p:nvGrpSpPr>
          <p:grpSpPr>
            <a:xfrm>
              <a:off x="2928735" y="4106050"/>
              <a:ext cx="1932242" cy="512100"/>
              <a:chOff x="523875" y="1736700"/>
              <a:chExt cx="2667000" cy="512100"/>
            </a:xfrm>
          </p:grpSpPr>
          <p:sp>
            <p:nvSpPr>
              <p:cNvPr id="510" name="Google Shape;510;p75"/>
              <p:cNvSpPr/>
              <p:nvPr/>
            </p:nvSpPr>
            <p:spPr>
              <a:xfrm>
                <a:off x="523875" y="1736700"/>
                <a:ext cx="2667000" cy="512100"/>
              </a:xfrm>
              <a:prstGeom prst="roundRect">
                <a:avLst>
                  <a:gd fmla="val 5208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75"/>
              <p:cNvSpPr txBox="1"/>
              <p:nvPr/>
            </p:nvSpPr>
            <p:spPr>
              <a:xfrm>
                <a:off x="619125" y="1785950"/>
                <a:ext cx="2500200" cy="400200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Additional Storage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12" name="Google Shape;512;p75"/>
            <p:cNvSpPr txBox="1"/>
            <p:nvPr/>
          </p:nvSpPr>
          <p:spPr>
            <a:xfrm>
              <a:off x="2936479" y="1918500"/>
              <a:ext cx="1940163" cy="5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Docker </a:t>
              </a:r>
              <a:r>
                <a:rPr lang="en" sz="2100"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Infrastructure</a:t>
              </a:r>
              <a:endParaRPr sz="19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513" name="Google Shape;513;p75"/>
            <p:cNvSpPr txBox="1"/>
            <p:nvPr/>
          </p:nvSpPr>
          <p:spPr>
            <a:xfrm>
              <a:off x="5403981" y="1750225"/>
              <a:ext cx="1932458" cy="5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Host Server</a:t>
              </a:r>
              <a:endParaRPr sz="19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sp>
          <p:nvSpPr>
            <p:cNvPr id="514" name="Google Shape;514;p75"/>
            <p:cNvSpPr/>
            <p:nvPr/>
          </p:nvSpPr>
          <p:spPr>
            <a:xfrm>
              <a:off x="5404050" y="2831125"/>
              <a:ext cx="1932319" cy="512100"/>
            </a:xfrm>
            <a:prstGeom prst="roundRect">
              <a:avLst>
                <a:gd fmla="val 5208" name="adj"/>
              </a:avLst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5"/>
            <p:cNvSpPr txBox="1"/>
            <p:nvPr/>
          </p:nvSpPr>
          <p:spPr>
            <a:xfrm>
              <a:off x="5473062" y="2880375"/>
              <a:ext cx="1811468" cy="400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Networking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16" name="Google Shape;516;p75"/>
            <p:cNvSpPr/>
            <p:nvPr/>
          </p:nvSpPr>
          <p:spPr>
            <a:xfrm>
              <a:off x="5404050" y="4097425"/>
              <a:ext cx="1932300" cy="512100"/>
            </a:xfrm>
            <a:prstGeom prst="roundRect">
              <a:avLst>
                <a:gd fmla="val 5208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5"/>
            <p:cNvSpPr txBox="1"/>
            <p:nvPr/>
          </p:nvSpPr>
          <p:spPr>
            <a:xfrm>
              <a:off x="5473062" y="4146675"/>
              <a:ext cx="1811400" cy="4002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Additional Storage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18" name="Google Shape;518;p75"/>
            <p:cNvCxnSpPr/>
            <p:nvPr/>
          </p:nvCxnSpPr>
          <p:spPr>
            <a:xfrm>
              <a:off x="7597425" y="1176125"/>
              <a:ext cx="5400" cy="3734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519" name="Google Shape;519;p75"/>
            <p:cNvSpPr/>
            <p:nvPr/>
          </p:nvSpPr>
          <p:spPr>
            <a:xfrm>
              <a:off x="2369350" y="2940850"/>
              <a:ext cx="750000" cy="1977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5"/>
            <p:cNvSpPr/>
            <p:nvPr/>
          </p:nvSpPr>
          <p:spPr>
            <a:xfrm>
              <a:off x="2369350" y="4258250"/>
              <a:ext cx="750000" cy="1977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5"/>
            <p:cNvSpPr/>
            <p:nvPr/>
          </p:nvSpPr>
          <p:spPr>
            <a:xfrm>
              <a:off x="4685575" y="2944475"/>
              <a:ext cx="914100" cy="1977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5"/>
            <p:cNvSpPr/>
            <p:nvPr/>
          </p:nvSpPr>
          <p:spPr>
            <a:xfrm>
              <a:off x="4685575" y="4254625"/>
              <a:ext cx="914100" cy="1977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5"/>
            <p:cNvSpPr/>
            <p:nvPr/>
          </p:nvSpPr>
          <p:spPr>
            <a:xfrm>
              <a:off x="7739049" y="2545450"/>
              <a:ext cx="1309716" cy="1083456"/>
            </a:xfrm>
            <a:prstGeom prst="cloud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5"/>
            <p:cNvSpPr/>
            <p:nvPr/>
          </p:nvSpPr>
          <p:spPr>
            <a:xfrm>
              <a:off x="7143075" y="2940850"/>
              <a:ext cx="914100" cy="1977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6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Monolithic Architecture 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2814425" y="1736700"/>
            <a:ext cx="44412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Tightly Coupled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Deployed at once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Resistant to big changes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 codebase for large applications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be harder to Test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Harder to scale (Tech &amp; Cost)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Harder to Onboard new team members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technology barriers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Nothing wrong with it!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31" name="Google Shape;531;p76"/>
          <p:cNvGrpSpPr/>
          <p:nvPr/>
        </p:nvGrpSpPr>
        <p:grpSpPr>
          <a:xfrm>
            <a:off x="523886" y="1736700"/>
            <a:ext cx="2031454" cy="512100"/>
            <a:chOff x="523875" y="1736700"/>
            <a:chExt cx="2667000" cy="512100"/>
          </a:xfrm>
        </p:grpSpPr>
        <p:sp>
          <p:nvSpPr>
            <p:cNvPr id="532" name="Google Shape;532;p76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6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User Interface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34" name="Google Shape;534;p76"/>
          <p:cNvGrpSpPr/>
          <p:nvPr/>
        </p:nvGrpSpPr>
        <p:grpSpPr>
          <a:xfrm>
            <a:off x="523906" y="2496300"/>
            <a:ext cx="925182" cy="512100"/>
            <a:chOff x="523875" y="1736700"/>
            <a:chExt cx="2667000" cy="512100"/>
          </a:xfrm>
        </p:grpSpPr>
        <p:sp>
          <p:nvSpPr>
            <p:cNvPr id="535" name="Google Shape;535;p76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6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Back End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37" name="Google Shape;537;p76"/>
          <p:cNvGrpSpPr/>
          <p:nvPr/>
        </p:nvGrpSpPr>
        <p:grpSpPr>
          <a:xfrm>
            <a:off x="1630189" y="2496300"/>
            <a:ext cx="925182" cy="512100"/>
            <a:chOff x="523875" y="1736700"/>
            <a:chExt cx="2667000" cy="512100"/>
          </a:xfrm>
        </p:grpSpPr>
        <p:sp>
          <p:nvSpPr>
            <p:cNvPr id="538" name="Google Shape;538;p76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6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API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0" name="Google Shape;540;p76"/>
          <p:cNvGrpSpPr/>
          <p:nvPr/>
        </p:nvGrpSpPr>
        <p:grpSpPr>
          <a:xfrm>
            <a:off x="523886" y="3255900"/>
            <a:ext cx="2031454" cy="512100"/>
            <a:chOff x="523875" y="1736700"/>
            <a:chExt cx="2667000" cy="512100"/>
          </a:xfrm>
        </p:grpSpPr>
        <p:sp>
          <p:nvSpPr>
            <p:cNvPr id="541" name="Google Shape;541;p76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E6913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6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Business Logic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3" name="Google Shape;543;p76"/>
          <p:cNvGrpSpPr/>
          <p:nvPr/>
        </p:nvGrpSpPr>
        <p:grpSpPr>
          <a:xfrm>
            <a:off x="523877" y="4015500"/>
            <a:ext cx="925182" cy="512100"/>
            <a:chOff x="523875" y="1736700"/>
            <a:chExt cx="2667000" cy="512100"/>
          </a:xfrm>
        </p:grpSpPr>
        <p:sp>
          <p:nvSpPr>
            <p:cNvPr id="544" name="Google Shape;544;p76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C27BA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6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Data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46" name="Google Shape;546;p76"/>
          <p:cNvGrpSpPr/>
          <p:nvPr/>
        </p:nvGrpSpPr>
        <p:grpSpPr>
          <a:xfrm>
            <a:off x="1630202" y="4015500"/>
            <a:ext cx="925182" cy="512100"/>
            <a:chOff x="523875" y="1736700"/>
            <a:chExt cx="2667000" cy="512100"/>
          </a:xfrm>
        </p:grpSpPr>
        <p:sp>
          <p:nvSpPr>
            <p:cNvPr id="547" name="Google Shape;547;p76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6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Index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Micro</a:t>
            </a: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 Architecture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4" name="Google Shape;554;p77"/>
          <p:cNvSpPr txBox="1"/>
          <p:nvPr/>
        </p:nvSpPr>
        <p:spPr>
          <a:xfrm>
            <a:off x="2814425" y="1736700"/>
            <a:ext cx="51867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Independently deployable pieces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Works well with Single Responsibility Principle *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Loosely Coupled components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Independently testable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restricted to using the same tech stack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Repeatable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Small easily manageable codebase per unit *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complex overall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better, just different strengths and weaknesses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55" name="Google Shape;555;p77"/>
          <p:cNvGrpSpPr/>
          <p:nvPr/>
        </p:nvGrpSpPr>
        <p:grpSpPr>
          <a:xfrm>
            <a:off x="424325" y="1663838"/>
            <a:ext cx="2269475" cy="3024888"/>
            <a:chOff x="424325" y="1663838"/>
            <a:chExt cx="2269475" cy="3024888"/>
          </a:xfrm>
        </p:grpSpPr>
        <p:sp>
          <p:nvSpPr>
            <p:cNvPr id="556" name="Google Shape;556;p77"/>
            <p:cNvSpPr/>
            <p:nvPr/>
          </p:nvSpPr>
          <p:spPr>
            <a:xfrm>
              <a:off x="424325" y="1750225"/>
              <a:ext cx="2263500" cy="29385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7" name="Google Shape;557;p77"/>
            <p:cNvGrpSpPr/>
            <p:nvPr/>
          </p:nvGrpSpPr>
          <p:grpSpPr>
            <a:xfrm>
              <a:off x="523886" y="2181038"/>
              <a:ext cx="2031454" cy="512100"/>
              <a:chOff x="523875" y="1736700"/>
              <a:chExt cx="2667000" cy="512100"/>
            </a:xfrm>
          </p:grpSpPr>
          <p:sp>
            <p:nvSpPr>
              <p:cNvPr id="558" name="Google Shape;558;p77"/>
              <p:cNvSpPr/>
              <p:nvPr/>
            </p:nvSpPr>
            <p:spPr>
              <a:xfrm>
                <a:off x="523875" y="1736700"/>
                <a:ext cx="2667000" cy="512100"/>
              </a:xfrm>
              <a:prstGeom prst="roundRect">
                <a:avLst>
                  <a:gd fmla="val 5208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77"/>
              <p:cNvSpPr txBox="1"/>
              <p:nvPr/>
            </p:nvSpPr>
            <p:spPr>
              <a:xfrm>
                <a:off x="619125" y="1785950"/>
                <a:ext cx="250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Application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0" name="Google Shape;560;p77"/>
            <p:cNvGrpSpPr/>
            <p:nvPr/>
          </p:nvGrpSpPr>
          <p:grpSpPr>
            <a:xfrm>
              <a:off x="523886" y="2787275"/>
              <a:ext cx="2031454" cy="512100"/>
              <a:chOff x="523875" y="1736700"/>
              <a:chExt cx="2667000" cy="512100"/>
            </a:xfrm>
          </p:grpSpPr>
          <p:sp>
            <p:nvSpPr>
              <p:cNvPr id="561" name="Google Shape;561;p77"/>
              <p:cNvSpPr/>
              <p:nvPr/>
            </p:nvSpPr>
            <p:spPr>
              <a:xfrm>
                <a:off x="523875" y="1736700"/>
                <a:ext cx="2667000" cy="512100"/>
              </a:xfrm>
              <a:prstGeom prst="roundRect">
                <a:avLst>
                  <a:gd fmla="val 5208" name="adj"/>
                </a:avLst>
              </a:prstGeom>
              <a:solidFill>
                <a:srgbClr val="E6913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77"/>
              <p:cNvSpPr txBox="1"/>
              <p:nvPr/>
            </p:nvSpPr>
            <p:spPr>
              <a:xfrm>
                <a:off x="619125" y="1785950"/>
                <a:ext cx="2500200" cy="400200"/>
              </a:xfrm>
              <a:prstGeom prst="rect">
                <a:avLst/>
              </a:prstGeom>
              <a:solidFill>
                <a:srgbClr val="E691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Networking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63" name="Google Shape;563;p77"/>
            <p:cNvSpPr txBox="1"/>
            <p:nvPr/>
          </p:nvSpPr>
          <p:spPr>
            <a:xfrm>
              <a:off x="540275" y="1663838"/>
              <a:ext cx="2031600" cy="5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Container</a:t>
              </a:r>
              <a:endParaRPr sz="19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  <p:grpSp>
          <p:nvGrpSpPr>
            <p:cNvPr id="564" name="Google Shape;564;p77"/>
            <p:cNvGrpSpPr/>
            <p:nvPr/>
          </p:nvGrpSpPr>
          <p:grpSpPr>
            <a:xfrm>
              <a:off x="523886" y="3393500"/>
              <a:ext cx="2031454" cy="512100"/>
              <a:chOff x="523875" y="1736700"/>
              <a:chExt cx="2667000" cy="512100"/>
            </a:xfrm>
          </p:grpSpPr>
          <p:sp>
            <p:nvSpPr>
              <p:cNvPr id="565" name="Google Shape;565;p77"/>
              <p:cNvSpPr/>
              <p:nvPr/>
            </p:nvSpPr>
            <p:spPr>
              <a:xfrm>
                <a:off x="523875" y="1736700"/>
                <a:ext cx="2667000" cy="512100"/>
              </a:xfrm>
              <a:prstGeom prst="roundRect">
                <a:avLst>
                  <a:gd fmla="val 5208" name="adj"/>
                </a:avLst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77"/>
              <p:cNvSpPr txBox="1"/>
              <p:nvPr/>
            </p:nvSpPr>
            <p:spPr>
              <a:xfrm>
                <a:off x="619125" y="1785950"/>
                <a:ext cx="2500200" cy="4002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Container Storage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7" name="Google Shape;567;p77"/>
            <p:cNvGrpSpPr/>
            <p:nvPr/>
          </p:nvGrpSpPr>
          <p:grpSpPr>
            <a:xfrm>
              <a:off x="523823" y="4097450"/>
              <a:ext cx="2031600" cy="512100"/>
              <a:chOff x="523886" y="3999725"/>
              <a:chExt cx="2031600" cy="512100"/>
            </a:xfrm>
          </p:grpSpPr>
          <p:sp>
            <p:nvSpPr>
              <p:cNvPr id="568" name="Google Shape;568;p77"/>
              <p:cNvSpPr/>
              <p:nvPr/>
            </p:nvSpPr>
            <p:spPr>
              <a:xfrm>
                <a:off x="523886" y="3999725"/>
                <a:ext cx="2031600" cy="512100"/>
              </a:xfrm>
              <a:prstGeom prst="roundRect">
                <a:avLst>
                  <a:gd fmla="val 5208" name="adj"/>
                </a:avLst>
              </a:prstGeom>
              <a:solidFill>
                <a:srgbClr val="CFE2F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77"/>
              <p:cNvSpPr txBox="1"/>
              <p:nvPr/>
            </p:nvSpPr>
            <p:spPr>
              <a:xfrm>
                <a:off x="596438" y="4048975"/>
                <a:ext cx="1904400" cy="400200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Persisted Storage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570" name="Google Shape;570;p77"/>
            <p:cNvCxnSpPr/>
            <p:nvPr/>
          </p:nvCxnSpPr>
          <p:spPr>
            <a:xfrm>
              <a:off x="432700" y="4005925"/>
              <a:ext cx="2261100" cy="6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8"/>
          <p:cNvSpPr/>
          <p:nvPr/>
        </p:nvSpPr>
        <p:spPr>
          <a:xfrm>
            <a:off x="424325" y="1750225"/>
            <a:ext cx="2263500" cy="167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8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Container Volumes and </a:t>
            </a: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Persistence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577" name="Google Shape;577;p78"/>
          <p:cNvGrpSpPr/>
          <p:nvPr/>
        </p:nvGrpSpPr>
        <p:grpSpPr>
          <a:xfrm>
            <a:off x="523886" y="2181038"/>
            <a:ext cx="2031454" cy="512100"/>
            <a:chOff x="523875" y="1736700"/>
            <a:chExt cx="2667000" cy="512100"/>
          </a:xfrm>
        </p:grpSpPr>
        <p:sp>
          <p:nvSpPr>
            <p:cNvPr id="578" name="Google Shape;578;p78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8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Application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80" name="Google Shape;580;p78"/>
          <p:cNvSpPr txBox="1"/>
          <p:nvPr/>
        </p:nvSpPr>
        <p:spPr>
          <a:xfrm>
            <a:off x="2814425" y="1736700"/>
            <a:ext cx="5186700" cy="29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Storage volumes are defined when the container is created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be physical storage or NAS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Attaching volumes allows recovery and resumption - critical for data stores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be shared between containers for configuration or lookup information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Volumes can be moved to different hosts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78"/>
          <p:cNvSpPr txBox="1"/>
          <p:nvPr/>
        </p:nvSpPr>
        <p:spPr>
          <a:xfrm>
            <a:off x="540275" y="1663838"/>
            <a:ext cx="2031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Container</a:t>
            </a:r>
            <a:endParaRPr sz="19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582" name="Google Shape;582;p78"/>
          <p:cNvGrpSpPr/>
          <p:nvPr/>
        </p:nvGrpSpPr>
        <p:grpSpPr>
          <a:xfrm>
            <a:off x="523886" y="2790750"/>
            <a:ext cx="2031454" cy="512100"/>
            <a:chOff x="523875" y="1736700"/>
            <a:chExt cx="2667000" cy="512100"/>
          </a:xfrm>
        </p:grpSpPr>
        <p:sp>
          <p:nvSpPr>
            <p:cNvPr id="583" name="Google Shape;583;p78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8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Container Storage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85" name="Google Shape;585;p78"/>
          <p:cNvSpPr/>
          <p:nvPr/>
        </p:nvSpPr>
        <p:spPr>
          <a:xfrm>
            <a:off x="407875" y="3556650"/>
            <a:ext cx="2263500" cy="118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78"/>
          <p:cNvGrpSpPr/>
          <p:nvPr/>
        </p:nvGrpSpPr>
        <p:grpSpPr>
          <a:xfrm>
            <a:off x="523886" y="4122600"/>
            <a:ext cx="2031454" cy="512100"/>
            <a:chOff x="523875" y="1736700"/>
            <a:chExt cx="2667000" cy="512100"/>
          </a:xfrm>
        </p:grpSpPr>
        <p:sp>
          <p:nvSpPr>
            <p:cNvPr id="587" name="Google Shape;587;p78"/>
            <p:cNvSpPr/>
            <p:nvPr/>
          </p:nvSpPr>
          <p:spPr>
            <a:xfrm>
              <a:off x="523875" y="1736700"/>
              <a:ext cx="2667000" cy="512100"/>
            </a:xfrm>
            <a:prstGeom prst="roundRect">
              <a:avLst>
                <a:gd fmla="val 5208" name="adj"/>
              </a:avLst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8"/>
            <p:cNvSpPr txBox="1"/>
            <p:nvPr/>
          </p:nvSpPr>
          <p:spPr>
            <a:xfrm>
              <a:off x="619125" y="1785950"/>
              <a:ext cx="2500200" cy="4002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Host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 Storage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89" name="Google Shape;589;p78"/>
          <p:cNvSpPr txBox="1"/>
          <p:nvPr/>
        </p:nvSpPr>
        <p:spPr>
          <a:xfrm>
            <a:off x="523813" y="3556638"/>
            <a:ext cx="2031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Host</a:t>
            </a:r>
            <a:endParaRPr sz="19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44B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9"/>
          <p:cNvSpPr txBox="1"/>
          <p:nvPr/>
        </p:nvSpPr>
        <p:spPr>
          <a:xfrm>
            <a:off x="424325" y="956125"/>
            <a:ext cx="7462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Networking in Docker</a:t>
            </a:r>
            <a:endParaRPr sz="300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595" name="Google Shape;595;p79"/>
          <p:cNvGrpSpPr/>
          <p:nvPr/>
        </p:nvGrpSpPr>
        <p:grpSpPr>
          <a:xfrm>
            <a:off x="424325" y="1638700"/>
            <a:ext cx="7216125" cy="2339700"/>
            <a:chOff x="485675" y="2742625"/>
            <a:chExt cx="7216125" cy="2339700"/>
          </a:xfrm>
        </p:grpSpPr>
        <p:grpSp>
          <p:nvGrpSpPr>
            <p:cNvPr id="596" name="Google Shape;596;p79"/>
            <p:cNvGrpSpPr/>
            <p:nvPr/>
          </p:nvGrpSpPr>
          <p:grpSpPr>
            <a:xfrm>
              <a:off x="485675" y="2934440"/>
              <a:ext cx="1661100" cy="851061"/>
              <a:chOff x="424325" y="1663890"/>
              <a:chExt cx="1661100" cy="851061"/>
            </a:xfrm>
          </p:grpSpPr>
          <p:sp>
            <p:nvSpPr>
              <p:cNvPr id="597" name="Google Shape;597;p79"/>
              <p:cNvSpPr/>
              <p:nvPr/>
            </p:nvSpPr>
            <p:spPr>
              <a:xfrm>
                <a:off x="424325" y="1729551"/>
                <a:ext cx="1661100" cy="785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grpSp>
            <p:nvGrpSpPr>
              <p:cNvPr id="598" name="Google Shape;598;p79"/>
              <p:cNvGrpSpPr/>
              <p:nvPr/>
            </p:nvGrpSpPr>
            <p:grpSpPr>
              <a:xfrm>
                <a:off x="497403" y="2057014"/>
                <a:ext cx="1490884" cy="389247"/>
                <a:chOff x="523875" y="1736700"/>
                <a:chExt cx="2667000" cy="512100"/>
              </a:xfrm>
            </p:grpSpPr>
            <p:sp>
              <p:nvSpPr>
                <p:cNvPr id="599" name="Google Shape;599;p79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/>
                </a:p>
              </p:txBody>
            </p:sp>
            <p:sp>
              <p:nvSpPr>
                <p:cNvPr id="600" name="Google Shape;600;p79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latin typeface="Lato"/>
                      <a:ea typeface="Lato"/>
                      <a:cs typeface="Lato"/>
                      <a:sym typeface="Lato"/>
                    </a:rPr>
                    <a:t>Application</a:t>
                  </a:r>
                  <a:endParaRPr sz="11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01" name="Google Shape;601;p79"/>
              <p:cNvSpPr txBox="1"/>
              <p:nvPr/>
            </p:nvSpPr>
            <p:spPr>
              <a:xfrm>
                <a:off x="509432" y="1663890"/>
                <a:ext cx="1490991" cy="450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 A</a:t>
                </a:r>
                <a:endParaRPr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grpSp>
          <p:nvGrpSpPr>
            <p:cNvPr id="602" name="Google Shape;602;p79"/>
            <p:cNvGrpSpPr/>
            <p:nvPr/>
          </p:nvGrpSpPr>
          <p:grpSpPr>
            <a:xfrm>
              <a:off x="2139975" y="4100740"/>
              <a:ext cx="1661100" cy="851061"/>
              <a:chOff x="424325" y="1663890"/>
              <a:chExt cx="1661100" cy="851061"/>
            </a:xfrm>
          </p:grpSpPr>
          <p:sp>
            <p:nvSpPr>
              <p:cNvPr id="603" name="Google Shape;603;p79"/>
              <p:cNvSpPr/>
              <p:nvPr/>
            </p:nvSpPr>
            <p:spPr>
              <a:xfrm>
                <a:off x="424325" y="1729551"/>
                <a:ext cx="1661100" cy="785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grpSp>
            <p:nvGrpSpPr>
              <p:cNvPr id="604" name="Google Shape;604;p79"/>
              <p:cNvGrpSpPr/>
              <p:nvPr/>
            </p:nvGrpSpPr>
            <p:grpSpPr>
              <a:xfrm>
                <a:off x="497397" y="2057014"/>
                <a:ext cx="1490853" cy="389247"/>
                <a:chOff x="523875" y="1736700"/>
                <a:chExt cx="2667000" cy="512100"/>
              </a:xfrm>
            </p:grpSpPr>
            <p:sp>
              <p:nvSpPr>
                <p:cNvPr id="605" name="Google Shape;605;p79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/>
                </a:p>
              </p:txBody>
            </p:sp>
            <p:sp>
              <p:nvSpPr>
                <p:cNvPr id="606" name="Google Shape;606;p79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latin typeface="Lato"/>
                      <a:ea typeface="Lato"/>
                      <a:cs typeface="Lato"/>
                      <a:sym typeface="Lato"/>
                    </a:rPr>
                    <a:t>Data Store</a:t>
                  </a:r>
                  <a:endParaRPr sz="11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07" name="Google Shape;607;p79"/>
              <p:cNvSpPr txBox="1"/>
              <p:nvPr/>
            </p:nvSpPr>
            <p:spPr>
              <a:xfrm>
                <a:off x="509432" y="1663890"/>
                <a:ext cx="1491000" cy="4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 B</a:t>
                </a:r>
                <a:endParaRPr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grpSp>
          <p:nvGrpSpPr>
            <p:cNvPr id="608" name="Google Shape;608;p79"/>
            <p:cNvGrpSpPr/>
            <p:nvPr/>
          </p:nvGrpSpPr>
          <p:grpSpPr>
            <a:xfrm>
              <a:off x="3807875" y="2934440"/>
              <a:ext cx="1661100" cy="851061"/>
              <a:chOff x="424325" y="1663890"/>
              <a:chExt cx="1661100" cy="851061"/>
            </a:xfrm>
          </p:grpSpPr>
          <p:sp>
            <p:nvSpPr>
              <p:cNvPr id="609" name="Google Shape;609;p79"/>
              <p:cNvSpPr/>
              <p:nvPr/>
            </p:nvSpPr>
            <p:spPr>
              <a:xfrm>
                <a:off x="424325" y="1729551"/>
                <a:ext cx="1661100" cy="785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grpSp>
            <p:nvGrpSpPr>
              <p:cNvPr id="610" name="Google Shape;610;p79"/>
              <p:cNvGrpSpPr/>
              <p:nvPr/>
            </p:nvGrpSpPr>
            <p:grpSpPr>
              <a:xfrm>
                <a:off x="497397" y="2057014"/>
                <a:ext cx="1490853" cy="389247"/>
                <a:chOff x="523875" y="1736700"/>
                <a:chExt cx="2667000" cy="512100"/>
              </a:xfrm>
            </p:grpSpPr>
            <p:sp>
              <p:nvSpPr>
                <p:cNvPr id="611" name="Google Shape;611;p79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/>
                </a:p>
              </p:txBody>
            </p:sp>
            <p:sp>
              <p:nvSpPr>
                <p:cNvPr id="612" name="Google Shape;612;p79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latin typeface="Lato"/>
                      <a:ea typeface="Lato"/>
                      <a:cs typeface="Lato"/>
                      <a:sym typeface="Lato"/>
                    </a:rPr>
                    <a:t>Application</a:t>
                  </a:r>
                  <a:endParaRPr sz="11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13" name="Google Shape;613;p79"/>
              <p:cNvSpPr txBox="1"/>
              <p:nvPr/>
            </p:nvSpPr>
            <p:spPr>
              <a:xfrm>
                <a:off x="509432" y="1663890"/>
                <a:ext cx="1491000" cy="4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 C</a:t>
                </a:r>
                <a:endParaRPr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grpSp>
          <p:nvGrpSpPr>
            <p:cNvPr id="614" name="Google Shape;614;p79"/>
            <p:cNvGrpSpPr/>
            <p:nvPr/>
          </p:nvGrpSpPr>
          <p:grpSpPr>
            <a:xfrm>
              <a:off x="6040700" y="3508765"/>
              <a:ext cx="1661100" cy="851061"/>
              <a:chOff x="424325" y="1663890"/>
              <a:chExt cx="1661100" cy="851061"/>
            </a:xfrm>
          </p:grpSpPr>
          <p:sp>
            <p:nvSpPr>
              <p:cNvPr id="615" name="Google Shape;615;p79"/>
              <p:cNvSpPr/>
              <p:nvPr/>
            </p:nvSpPr>
            <p:spPr>
              <a:xfrm>
                <a:off x="424325" y="1729551"/>
                <a:ext cx="1661100" cy="7854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grpSp>
            <p:nvGrpSpPr>
              <p:cNvPr id="616" name="Google Shape;616;p79"/>
              <p:cNvGrpSpPr/>
              <p:nvPr/>
            </p:nvGrpSpPr>
            <p:grpSpPr>
              <a:xfrm>
                <a:off x="497397" y="2057014"/>
                <a:ext cx="1490853" cy="389247"/>
                <a:chOff x="523875" y="1736700"/>
                <a:chExt cx="2667000" cy="512100"/>
              </a:xfrm>
            </p:grpSpPr>
            <p:sp>
              <p:nvSpPr>
                <p:cNvPr id="617" name="Google Shape;617;p79"/>
                <p:cNvSpPr/>
                <p:nvPr/>
              </p:nvSpPr>
              <p:spPr>
                <a:xfrm>
                  <a:off x="523875" y="1736700"/>
                  <a:ext cx="2667000" cy="512100"/>
                </a:xfrm>
                <a:prstGeom prst="roundRect">
                  <a:avLst>
                    <a:gd fmla="val 5208" name="adj"/>
                  </a:avLst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/>
                </a:p>
              </p:txBody>
            </p:sp>
            <p:sp>
              <p:nvSpPr>
                <p:cNvPr id="618" name="Google Shape;618;p79"/>
                <p:cNvSpPr txBox="1"/>
                <p:nvPr/>
              </p:nvSpPr>
              <p:spPr>
                <a:xfrm>
                  <a:off x="619125" y="1785950"/>
                  <a:ext cx="2500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>
                      <a:latin typeface="Lato"/>
                      <a:ea typeface="Lato"/>
                      <a:cs typeface="Lato"/>
                      <a:sym typeface="Lato"/>
                    </a:rPr>
                    <a:t>Application</a:t>
                  </a:r>
                  <a:endParaRPr sz="11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19" name="Google Shape;619;p79"/>
              <p:cNvSpPr txBox="1"/>
              <p:nvPr/>
            </p:nvSpPr>
            <p:spPr>
              <a:xfrm>
                <a:off x="509432" y="1663890"/>
                <a:ext cx="1491000" cy="4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EFEFEF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Container D</a:t>
                </a:r>
                <a:endParaRPr>
                  <a:solidFill>
                    <a:srgbClr val="EFEFEF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cxnSp>
          <p:nvCxnSpPr>
            <p:cNvPr id="620" name="Google Shape;620;p79"/>
            <p:cNvCxnSpPr/>
            <p:nvPr/>
          </p:nvCxnSpPr>
          <p:spPr>
            <a:xfrm>
              <a:off x="1340650" y="3934300"/>
              <a:ext cx="32946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79"/>
            <p:cNvCxnSpPr>
              <a:endCxn id="607" idx="0"/>
            </p:cNvCxnSpPr>
            <p:nvPr/>
          </p:nvCxnSpPr>
          <p:spPr>
            <a:xfrm>
              <a:off x="2966982" y="3951940"/>
              <a:ext cx="3600" cy="148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79"/>
            <p:cNvCxnSpPr/>
            <p:nvPr/>
          </p:nvCxnSpPr>
          <p:spPr>
            <a:xfrm>
              <a:off x="1358157" y="3785490"/>
              <a:ext cx="3600" cy="148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79"/>
            <p:cNvCxnSpPr/>
            <p:nvPr/>
          </p:nvCxnSpPr>
          <p:spPr>
            <a:xfrm>
              <a:off x="4636632" y="3803140"/>
              <a:ext cx="3600" cy="1488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79"/>
            <p:cNvCxnSpPr/>
            <p:nvPr/>
          </p:nvCxnSpPr>
          <p:spPr>
            <a:xfrm>
              <a:off x="5634200" y="2742625"/>
              <a:ext cx="8700" cy="233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25" name="Google Shape;625;p79"/>
          <p:cNvSpPr txBox="1"/>
          <p:nvPr/>
        </p:nvSpPr>
        <p:spPr>
          <a:xfrm>
            <a:off x="424325" y="3978400"/>
            <a:ext cx="64959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Bridge Network : Default is for all, but can be isolated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Host - Uses the docker host network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advanced types inc Overlay, Macvlan, IPvlan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2EBE6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